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orbe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D2E2"/>
          </a:solidFill>
        </a:fill>
      </a:tcStyle>
    </a:wholeTbl>
    <a:band2H>
      <a:tcTxStyle/>
      <a:tcStyle>
        <a:tcBdr/>
        <a:fill>
          <a:solidFill>
            <a:srgbClr val="E8EAF1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7EF"/>
          </a:solidFill>
        </a:fill>
      </a:tcStyle>
    </a:wholeTbl>
    <a:band2H>
      <a:tcTxStyle/>
      <a:tcStyle>
        <a:tcBdr/>
        <a:fill>
          <a:solidFill>
            <a:srgbClr val="E7EC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DBDF"/>
          </a:solidFill>
        </a:fill>
      </a:tcStyle>
    </a:wholeTbl>
    <a:band2H>
      <a:tcTxStyle/>
      <a:tcStyle>
        <a:tcBdr/>
        <a:fill>
          <a:solidFill>
            <a:srgbClr val="EFEE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1pPr>
    <a:lvl2pPr indent="2286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2pPr>
    <a:lvl3pPr indent="4572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3pPr>
    <a:lvl4pPr indent="6858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4pPr>
    <a:lvl5pPr indent="9144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5pPr>
    <a:lvl6pPr indent="11430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6pPr>
    <a:lvl7pPr indent="13716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7pPr>
    <a:lvl8pPr indent="16002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8pPr>
    <a:lvl9pPr indent="1828800" latinLnBrk="0">
      <a:defRPr sz="1200">
        <a:solidFill>
          <a:srgbClr val="4D3E2F"/>
        </a:solidFill>
        <a:latin typeface="+mn-lt"/>
        <a:ea typeface="+mn-ea"/>
        <a:cs typeface="+mn-cs"/>
        <a:sym typeface="Corbe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Created by Kesler Science – More 5E lessons at KeslerScience.com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1450" indent="-171450">
              <a:buSzPct val="100000"/>
              <a:buChar char="-"/>
            </a:pPr>
            <a:r>
              <a:t>Explosions are the free expansion of material from higher, pressure, temperature and density to lower pressure, temperature and density in a short amount of time. </a:t>
            </a:r>
            <a:br/>
            <a:br/>
            <a:r>
              <a:t>The big bang was the expansion of the space time manifold from a singular point at time equals zero to a four dimensional manifold growing with time.  In the process the contents of the universe expanded to fill the new space that was created after the big bang. </a:t>
            </a:r>
            <a:br/>
            <a:br/>
            <a:r>
              <a:t>The big bang was not an explosion because no material was involved.  None existed yet. The big bang was the sudden expansion of space-time.  That is not the same as an explosion in any physical sense.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171450" indent="-171450">
              <a:buSzPct val="100000"/>
              <a:buChar char="-"/>
            </a:lvl1pPr>
          </a:lstStyle>
          <a:p>
            <a:r>
              <a:t>Model this demo for the class before handing out the supplies. 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hape 2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1450" indent="-171450">
              <a:buSzPct val="100000"/>
              <a:buChar char="-"/>
            </a:pPr>
            <a:r>
              <a:t>Scientists have used spectroscopic surveys of distance galaxies and identified the elements in those body. </a:t>
            </a:r>
          </a:p>
          <a:p>
            <a:pPr marL="171450" indent="-171450">
              <a:buSzPct val="100000"/>
              <a:buChar char="-"/>
            </a:pPr>
            <a:r>
              <a:t>Point out H and He on Periodic Table as being the lightest elements</a:t>
            </a:r>
          </a:p>
          <a:p>
            <a:pPr marL="171450" indent="-171450">
              <a:buSzPct val="100000"/>
              <a:buChar char="-"/>
            </a:pPr>
            <a:r>
              <a:t>Doing some flame testing with enhance this unit.</a:t>
            </a:r>
          </a:p>
          <a:p>
            <a:pPr marL="171450" indent="-171450">
              <a:buSzPct val="100000"/>
              <a:buChar char="-"/>
            </a:pPr>
            <a:r>
              <a:t>The characteristic pattern of dark lines or bands that occurs when electromagnetic radiation is passed through an absorbing medium into a spectroscope. An equivalent pattern occurs as colored lines or bands in the emission spectrum of that medium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Shape 2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Clear up any confusion and answer questions.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Picture 5" descr="Picture 5"/>
          <p:cNvPicPr>
            <a:picLocks noChangeAspect="1"/>
          </p:cNvPicPr>
          <p:nvPr/>
        </p:nvPicPr>
        <p:blipFill>
          <a:blip r:embed="rId2"/>
          <a:srcRect t="15891" b="8568"/>
          <a:stretch>
            <a:fillRect/>
          </a:stretch>
        </p:blipFill>
        <p:spPr>
          <a:xfrm rot="5400000">
            <a:off x="5826383" y="2970144"/>
            <a:ext cx="3866324" cy="2040837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751776" y="3019705"/>
            <a:ext cx="4846322" cy="2387601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800" b="1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51776" y="5381893"/>
            <a:ext cx="4846322" cy="44805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800" b="1">
                <a:solidFill>
                  <a:srgbClr val="FFFFFF"/>
                </a:solidFill>
              </a:defRPr>
            </a:lvl1pPr>
            <a:lvl2pPr marL="0" indent="457200">
              <a:spcBef>
                <a:spcPts val="0"/>
              </a:spcBef>
              <a:buSzTx/>
              <a:buFontTx/>
              <a:buNone/>
              <a:defRPr sz="1800" b="1">
                <a:solidFill>
                  <a:srgbClr val="FFFFFF"/>
                </a:solidFill>
              </a:defRPr>
            </a:lvl2pPr>
            <a:lvl3pPr marL="0" indent="914400">
              <a:spcBef>
                <a:spcPts val="0"/>
              </a:spcBef>
              <a:buSzTx/>
              <a:buFontTx/>
              <a:buNone/>
              <a:defRPr sz="1800" b="1">
                <a:solidFill>
                  <a:srgbClr val="FFFFFF"/>
                </a:solidFill>
              </a:defRPr>
            </a:lvl3pPr>
            <a:lvl4pPr marL="0" indent="1371600">
              <a:spcBef>
                <a:spcPts val="0"/>
              </a:spcBef>
              <a:buSzTx/>
              <a:buFontTx/>
              <a:buNone/>
              <a:defRPr sz="1800" b="1">
                <a:solidFill>
                  <a:srgbClr val="FFFFFF"/>
                </a:solidFill>
              </a:defRPr>
            </a:lvl4pPr>
            <a:lvl5pPr marL="0" indent="1828800">
              <a:spcBef>
                <a:spcPts val="0"/>
              </a:spcBef>
              <a:buSzTx/>
              <a:buFontTx/>
              <a:buNone/>
              <a:defRPr sz="1800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7" descr="Picture 7"/>
          <p:cNvPicPr>
            <a:picLocks noChangeAspect="1"/>
          </p:cNvPicPr>
          <p:nvPr/>
        </p:nvPicPr>
        <p:blipFill>
          <a:blip r:embed="rId3"/>
          <a:srcRect t="8163" b="8353"/>
          <a:stretch>
            <a:fillRect/>
          </a:stretch>
        </p:blipFill>
        <p:spPr>
          <a:xfrm>
            <a:off x="8889690" y="2057400"/>
            <a:ext cx="3302310" cy="386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129" y="24323"/>
            <a:ext cx="4977969" cy="35194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11" descr="Picture 11"/>
          <p:cNvPicPr>
            <a:picLocks noChangeAspect="1"/>
          </p:cNvPicPr>
          <p:nvPr/>
        </p:nvPicPr>
        <p:blipFill>
          <a:blip r:embed="rId5"/>
          <a:srcRect l="28629" r="24247"/>
          <a:stretch>
            <a:fillRect/>
          </a:stretch>
        </p:blipFill>
        <p:spPr>
          <a:xfrm>
            <a:off x="0" y="2039965"/>
            <a:ext cx="1471614" cy="3903635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xfrm>
            <a:off x="1410026" y="276086"/>
            <a:ext cx="9371949" cy="118356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idx="1"/>
          </p:nvPr>
        </p:nvSpPr>
        <p:spPr>
          <a:xfrm>
            <a:off x="1410027" y="1566001"/>
            <a:ext cx="9371949" cy="462068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7"/>
          <p:cNvSpPr/>
          <p:nvPr/>
        </p:nvSpPr>
        <p:spPr>
          <a:xfrm>
            <a:off x="1600198" y="2059146"/>
            <a:ext cx="7199698" cy="38862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600199" y="0"/>
            <a:ext cx="6949441" cy="3143394"/>
          </a:xfrm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00199" y="3297597"/>
            <a:ext cx="6949441" cy="44952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</a:defRPr>
            </a:lvl1pPr>
            <a:lvl2pPr marL="0" indent="457200"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</a:defRPr>
            </a:lvl2pPr>
            <a:lvl3pPr marL="0" indent="914400"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</a:defRPr>
            </a:lvl3pPr>
            <a:lvl4pPr marL="0" indent="1371600"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</a:defRPr>
            </a:lvl4pPr>
            <a:lvl5pPr marL="0" indent="1828800"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9" name="Picture 6" descr="Picture 6"/>
          <p:cNvPicPr>
            <a:picLocks noChangeAspect="1"/>
          </p:cNvPicPr>
          <p:nvPr/>
        </p:nvPicPr>
        <p:blipFill>
          <a:blip r:embed="rId2"/>
          <a:srcRect t="8163" b="8353"/>
          <a:stretch>
            <a:fillRect/>
          </a:stretch>
        </p:blipFill>
        <p:spPr>
          <a:xfrm>
            <a:off x="8889690" y="2057400"/>
            <a:ext cx="3302310" cy="386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Picture 8" descr="Picture 8"/>
          <p:cNvPicPr>
            <a:picLocks noChangeAspect="1"/>
          </p:cNvPicPr>
          <p:nvPr/>
        </p:nvPicPr>
        <p:blipFill>
          <a:blip r:embed="rId3"/>
          <a:srcRect l="28629" r="24247"/>
          <a:stretch>
            <a:fillRect/>
          </a:stretch>
        </p:blipFill>
        <p:spPr>
          <a:xfrm>
            <a:off x="0" y="2039965"/>
            <a:ext cx="1471614" cy="390363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7"/>
          <p:cNvSpPr/>
          <p:nvPr/>
        </p:nvSpPr>
        <p:spPr>
          <a:xfrm>
            <a:off x="0" y="353568"/>
            <a:ext cx="12192000" cy="804673"/>
          </a:xfrm>
          <a:prstGeom prst="rect">
            <a:avLst/>
          </a:prstGeom>
          <a:solidFill>
            <a:srgbClr val="D9D9D9">
              <a:alpha val="31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1409700" y="-153404"/>
            <a:ext cx="9371949" cy="1183567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409700" y="1556280"/>
            <a:ext cx="4610099" cy="462068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xfrm>
            <a:off x="1410026" y="276086"/>
            <a:ext cx="9371949" cy="118356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09699" y="1554480"/>
            <a:ext cx="4608577" cy="82391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b="1"/>
            </a:lvl1pPr>
            <a:lvl2pPr marL="0" indent="457200">
              <a:spcBef>
                <a:spcPts val="0"/>
              </a:spcBef>
              <a:buSzTx/>
              <a:buFontTx/>
              <a:buNone/>
              <a:defRPr b="1"/>
            </a:lvl2pPr>
            <a:lvl3pPr marL="0" indent="914400">
              <a:spcBef>
                <a:spcPts val="0"/>
              </a:spcBef>
              <a:buSzTx/>
              <a:buFontTx/>
              <a:buNone/>
              <a:defRPr b="1"/>
            </a:lvl3pPr>
            <a:lvl4pPr marL="0" indent="1371600">
              <a:spcBef>
                <a:spcPts val="0"/>
              </a:spcBef>
              <a:buSzTx/>
              <a:buFontTx/>
              <a:buNone/>
              <a:defRPr b="1"/>
            </a:lvl4pPr>
            <a:lvl5pPr marL="0" indent="1828800">
              <a:spcBef>
                <a:spcPts val="0"/>
              </a:spcBef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554480"/>
            <a:ext cx="4610100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0"/>
              </a:spcBef>
              <a:buSzTx/>
              <a:buFontTx/>
              <a:buNone/>
              <a:defRPr b="1"/>
            </a:pPr>
            <a:endParaRPr/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xfrm>
            <a:off x="1410026" y="276086"/>
            <a:ext cx="9371949" cy="118356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xfrm>
            <a:off x="6626679" y="919615"/>
            <a:ext cx="4155623" cy="253288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409699" y="915922"/>
            <a:ext cx="5216979" cy="506577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626679" y="3446395"/>
            <a:ext cx="4155623" cy="2535304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900"/>
              </a:spcBef>
              <a:buSzTx/>
              <a:buFontTx/>
              <a:buNone/>
              <a:defRPr sz="1800"/>
            </a:pPr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6626680" y="919615"/>
            <a:ext cx="4155622" cy="253288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94" name="Picture Placeholder 2"/>
          <p:cNvSpPr>
            <a:spLocks noGrp="1"/>
          </p:cNvSpPr>
          <p:nvPr>
            <p:ph type="pic" idx="13"/>
          </p:nvPr>
        </p:nvSpPr>
        <p:spPr>
          <a:xfrm>
            <a:off x="0" y="915922"/>
            <a:ext cx="6626677" cy="506577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26680" y="3446397"/>
            <a:ext cx="4155622" cy="253530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900"/>
              </a:spcBef>
              <a:buSzTx/>
              <a:buFontTx/>
              <a:buNone/>
              <a:defRPr sz="1800"/>
            </a:lvl1pPr>
            <a:lvl2pPr marL="0" indent="457200">
              <a:spcBef>
                <a:spcPts val="900"/>
              </a:spcBef>
              <a:buSzTx/>
              <a:buFontTx/>
              <a:buNone/>
              <a:defRPr sz="1800"/>
            </a:lvl2pPr>
            <a:lvl3pPr marL="0" indent="914400">
              <a:spcBef>
                <a:spcPts val="900"/>
              </a:spcBef>
              <a:buSzTx/>
              <a:buFontTx/>
              <a:buNone/>
              <a:defRPr sz="1800"/>
            </a:lvl3pPr>
            <a:lvl4pPr marL="0" indent="1371600">
              <a:spcBef>
                <a:spcPts val="900"/>
              </a:spcBef>
              <a:buSzTx/>
              <a:buFontTx/>
              <a:buNone/>
              <a:defRPr sz="1800"/>
            </a:lvl4pPr>
            <a:lvl5pPr marL="0" indent="1828800">
              <a:spcBef>
                <a:spcPts val="900"/>
              </a:spcBef>
              <a:buSzTx/>
              <a:buFontTx/>
              <a:buNone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-1" y="6629400"/>
            <a:ext cx="1499618" cy="228600"/>
          </a:xfrm>
          <a:prstGeom prst="rect">
            <a:avLst/>
          </a:prstGeom>
          <a:gradFill>
            <a:gsLst>
              <a:gs pos="0">
                <a:srgbClr val="E3E8F3"/>
              </a:gs>
              <a:gs pos="100000">
                <a:srgbClr val="E3E8F3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Rectangle 10"/>
          <p:cNvSpPr/>
          <p:nvPr/>
        </p:nvSpPr>
        <p:spPr>
          <a:xfrm>
            <a:off x="1609343" y="6629400"/>
            <a:ext cx="10582658" cy="228600"/>
          </a:xfrm>
          <a:prstGeom prst="rect">
            <a:avLst/>
          </a:prstGeom>
          <a:gradFill>
            <a:gsLst>
              <a:gs pos="0">
                <a:srgbClr val="BEC9E3"/>
              </a:gs>
              <a:gs pos="100000">
                <a:srgbClr val="BEC9E3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384C81"/>
                </a:solidFill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41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4661" y="6640829"/>
            <a:ext cx="205741" cy="205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10311" marR="0" indent="-210311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73456" marR="0" indent="-189992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734948" marR="0" indent="-213740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963548" marR="0" indent="-213740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192148" marR="0" indent="-213740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1420748" marR="0" indent="-213740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1649348" marR="0" indent="-213740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1877948" marR="0" indent="-213741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2106548" marR="0" indent="-213741" algn="l" defTabSz="914400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Big Bang Theory</a:t>
            </a:r>
          </a:p>
        </p:txBody>
      </p:sp>
      <p:sp>
        <p:nvSpPr>
          <p:cNvPr id="106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t>Presented by Kesler Science</a:t>
            </a:r>
          </a:p>
        </p:txBody>
      </p:sp>
      <p:pic>
        <p:nvPicPr>
          <p:cNvPr id="107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448" y="357188"/>
            <a:ext cx="3990976" cy="3990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1600198" y="3297597"/>
            <a:ext cx="6949442" cy="449524"/>
          </a:xfrm>
          <a:prstGeom prst="rect">
            <a:avLst/>
          </a:prstGeom>
        </p:spPr>
        <p:txBody>
          <a:bodyPr/>
          <a:lstStyle>
            <a:lvl1pPr marL="205740" indent="-205740" defTabSz="365760">
              <a:defRPr sz="1280"/>
            </a:lvl1pPr>
          </a:lstStyle>
          <a:p>
            <a:r>
              <a:t>	What scientific evidence is used in constructing an explanation of the Big Bang Theory?</a:t>
            </a:r>
          </a:p>
        </p:txBody>
      </p:sp>
      <p:sp>
        <p:nvSpPr>
          <p:cNvPr id="112" name="Text Placeholder 2"/>
          <p:cNvSpPr txBox="1"/>
          <p:nvPr/>
        </p:nvSpPr>
        <p:spPr>
          <a:xfrm>
            <a:off x="1600198" y="2371006"/>
            <a:ext cx="6949442" cy="84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48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Essential Questions: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767659" y="1439886"/>
            <a:ext cx="5734742" cy="462068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1000"/>
              </a:lnSpc>
              <a:buSzTx/>
              <a:buNone/>
              <a:defRPr sz="3300" b="1"/>
            </a:pPr>
            <a:r>
              <a:t>Most Scientists Believe: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The universe is finite and expanding.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All matter, energy, and space was once squeezed into a very small volume.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This resulted in a </a:t>
            </a:r>
            <a:r>
              <a:rPr u="sng"/>
              <a:t>sudden expansion</a:t>
            </a:r>
            <a:r>
              <a:t> known as the Big Bang.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The name is misleading because it was not an explosion as we think of an explosion.</a:t>
            </a:r>
          </a:p>
        </p:txBody>
      </p:sp>
      <p:sp>
        <p:nvSpPr>
          <p:cNvPr id="115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486" y="1892045"/>
            <a:ext cx="4920117" cy="3654175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1" build="p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6170931" y="1393702"/>
            <a:ext cx="5254452" cy="512030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1000"/>
              </a:lnSpc>
              <a:buSzTx/>
              <a:buNone/>
              <a:defRPr sz="3600" b="1"/>
            </a:pPr>
            <a:r>
              <a:t>Most Scientists Believe:</a:t>
            </a:r>
          </a:p>
          <a:p>
            <a:pPr>
              <a:lnSpc>
                <a:spcPct val="81000"/>
              </a:lnSpc>
              <a:defRPr sz="2800"/>
            </a:pPr>
            <a:r>
              <a:t>Occurred 13.7 billion years ago</a:t>
            </a:r>
          </a:p>
          <a:p>
            <a:pPr>
              <a:lnSpc>
                <a:spcPct val="81000"/>
              </a:lnSpc>
              <a:defRPr sz="2800"/>
            </a:pPr>
            <a:r>
              <a:t>Galaxies expand throughout the universe like raisins baked in a cake. </a:t>
            </a:r>
          </a:p>
          <a:p>
            <a:pPr>
              <a:lnSpc>
                <a:spcPct val="81000"/>
              </a:lnSpc>
              <a:defRPr sz="2800"/>
            </a:pPr>
            <a:r>
              <a:t>They become more distant from each other as the cake rises.</a:t>
            </a:r>
          </a:p>
          <a:p>
            <a:pPr>
              <a:lnSpc>
                <a:spcPct val="81000"/>
              </a:lnSpc>
              <a:defRPr sz="2800"/>
            </a:pPr>
            <a:r>
              <a:t>It’s the cake (space) that is expanding causing the raisins (galaxies) to move.</a:t>
            </a:r>
          </a:p>
        </p:txBody>
      </p:sp>
      <p:sp>
        <p:nvSpPr>
          <p:cNvPr id="122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pic>
        <p:nvPicPr>
          <p:cNvPr id="123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93" y="2366828"/>
            <a:ext cx="5143501" cy="2790826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1" build="p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767659" y="1439886"/>
            <a:ext cx="5734742" cy="462068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600" b="1"/>
            </a:pPr>
            <a:r>
              <a:t>Important Theories</a:t>
            </a:r>
          </a:p>
          <a:p>
            <a:pPr>
              <a:defRPr sz="2800"/>
            </a:pPr>
            <a:r>
              <a:t>Albert Einstein’s </a:t>
            </a:r>
            <a:r>
              <a:rPr u="sng"/>
              <a:t>General Theory of Relativity</a:t>
            </a:r>
            <a:r>
              <a:t> and Sir Isaac Newton’s original </a:t>
            </a:r>
            <a:r>
              <a:rPr u="sng"/>
              <a:t>Theory of Gravity</a:t>
            </a:r>
            <a:r>
              <a:t> concluded the universe was static (lacking movement).</a:t>
            </a:r>
          </a:p>
          <a:p>
            <a:pPr>
              <a:defRPr sz="2800"/>
            </a:pPr>
            <a:r>
              <a:t>This was later proved untrue and Einstein would call it his “biggest blunder.”</a:t>
            </a:r>
          </a:p>
        </p:txBody>
      </p:sp>
      <p:sp>
        <p:nvSpPr>
          <p:cNvPr id="127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pic>
        <p:nvPicPr>
          <p:cNvPr id="12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426" y="1302476"/>
            <a:ext cx="3993476" cy="496159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1" build="p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>
            <a:spLocks noGrp="1"/>
          </p:cNvSpPr>
          <p:nvPr>
            <p:ph type="title"/>
          </p:nvPr>
        </p:nvSpPr>
        <p:spPr>
          <a:xfrm>
            <a:off x="1409700" y="-153405"/>
            <a:ext cx="9371949" cy="1183568"/>
          </a:xfrm>
          <a:prstGeom prst="rect">
            <a:avLst/>
          </a:prstGeom>
        </p:spPr>
        <p:txBody>
          <a:bodyPr/>
          <a:lstStyle/>
          <a:p>
            <a:r>
              <a:t>Quick Action – Big Bang Theory</a:t>
            </a:r>
          </a:p>
        </p:txBody>
      </p:sp>
      <p:pic>
        <p:nvPicPr>
          <p:cNvPr id="132" name="Content Placeholder 10" descr="Content Placeholder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65" y="190445"/>
            <a:ext cx="1070319" cy="1070319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3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974272" y="1504029"/>
            <a:ext cx="10068198" cy="4620683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  <a:defRPr sz="3600" b="1"/>
            </a:pPr>
            <a:r>
              <a:t>Say Something</a:t>
            </a:r>
          </a:p>
          <a:p>
            <a:pPr>
              <a:buSzTx/>
              <a:buNone/>
              <a:defRPr sz="2800"/>
            </a:pPr>
            <a:r>
              <a:t>	Discuss with a partner what scientists believe about the Big Bang Theory.</a:t>
            </a:r>
          </a:p>
          <a:p>
            <a:pPr>
              <a:buSzTx/>
              <a:buNone/>
              <a:defRPr sz="2800"/>
            </a:pPr>
            <a:endParaRPr/>
          </a:p>
          <a:p>
            <a:pPr>
              <a:buSzTx/>
              <a:buNone/>
              <a:defRPr sz="2800"/>
            </a:pPr>
            <a:r>
              <a:t>	Are there other misconceptions about the theory that you have thought to be true?</a:t>
            </a:r>
          </a:p>
          <a:p>
            <a:pPr>
              <a:buSzTx/>
              <a:buNone/>
              <a:defRPr sz="2800"/>
            </a:pPr>
            <a:endParaRPr/>
          </a:p>
          <a:p>
            <a:pPr>
              <a:buSzTx/>
              <a:buNone/>
              <a:defRPr sz="2800"/>
            </a:pPr>
            <a:r>
              <a:t>	You will learn three key pieces of evidence supporting this theory.  </a:t>
            </a:r>
          </a:p>
        </p:txBody>
      </p:sp>
      <p:sp>
        <p:nvSpPr>
          <p:cNvPr id="134" name="Date Placeholder 2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/>
          <p:cNvSpPr txBox="1"/>
          <p:nvPr/>
        </p:nvSpPr>
        <p:spPr>
          <a:xfrm>
            <a:off x="1574370" y="-81655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Class Discussion</a:t>
            </a:r>
          </a:p>
        </p:txBody>
      </p:sp>
      <p:sp>
        <p:nvSpPr>
          <p:cNvPr id="137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  <p:pic>
        <p:nvPicPr>
          <p:cNvPr id="138" name="Content Placeholder 10" descr="Content Placeholder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65" y="190445"/>
            <a:ext cx="1070319" cy="1070319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139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473" y="190445"/>
            <a:ext cx="6629401" cy="6629401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496469" y="1330511"/>
            <a:ext cx="4908992" cy="529889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Tx/>
              <a:buNone/>
              <a:defRPr sz="3300" b="1"/>
            </a:pPr>
            <a:r>
              <a:t>Discuss as a class</a:t>
            </a:r>
            <a:endParaRPr sz="2000"/>
          </a:p>
          <a:p>
            <a:pPr marL="514350" indent="-514350">
              <a:lnSpc>
                <a:spcPct val="81000"/>
              </a:lnSpc>
              <a:buFontTx/>
              <a:buAutoNum type="arabicPeriod"/>
              <a:defRPr sz="2500"/>
            </a:pPr>
            <a:r>
              <a:t>What does this infographic represent?</a:t>
            </a:r>
            <a:endParaRPr sz="2000"/>
          </a:p>
          <a:p>
            <a:pPr marL="514350" indent="-514350">
              <a:lnSpc>
                <a:spcPct val="81000"/>
              </a:lnSpc>
              <a:buFontTx/>
              <a:buAutoNum type="arabicPeriod"/>
              <a:defRPr sz="2500"/>
            </a:pPr>
            <a:r>
              <a:t>What is happening to the temperature as the universe expands?</a:t>
            </a:r>
            <a:endParaRPr sz="2000"/>
          </a:p>
          <a:p>
            <a:pPr marL="514350" indent="-514350">
              <a:lnSpc>
                <a:spcPct val="81000"/>
              </a:lnSpc>
              <a:buFontTx/>
              <a:buAutoNum type="arabicPeriod"/>
              <a:defRPr sz="2500"/>
            </a:pPr>
            <a:r>
              <a:t>When were atoms created and how?</a:t>
            </a:r>
            <a:endParaRPr sz="2000"/>
          </a:p>
          <a:p>
            <a:pPr marL="514350" indent="-514350">
              <a:lnSpc>
                <a:spcPct val="81000"/>
              </a:lnSpc>
              <a:buFontTx/>
              <a:buAutoNum type="arabicPeriod"/>
              <a:defRPr sz="2500"/>
            </a:pPr>
            <a:r>
              <a:t>How long did it take for planets to be created?</a:t>
            </a:r>
            <a:endParaRPr sz="2000"/>
          </a:p>
          <a:p>
            <a:pPr marL="514350" indent="-514350">
              <a:lnSpc>
                <a:spcPct val="81000"/>
              </a:lnSpc>
              <a:buFontTx/>
              <a:buAutoNum type="arabicPeriod"/>
              <a:defRPr sz="2500"/>
            </a:pPr>
            <a:r>
              <a:t>What force allows stars and galaxies to be created?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1" build="p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6170931" y="1393703"/>
            <a:ext cx="5254452" cy="462068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600" b="1"/>
            </a:pPr>
            <a:r>
              <a:t>Edwin Hubble</a:t>
            </a:r>
          </a:p>
          <a:p>
            <a:pPr>
              <a:defRPr sz="2800"/>
            </a:pPr>
            <a:r>
              <a:t>1929 – Discovered an electromagnetic property called the Red Shift</a:t>
            </a:r>
          </a:p>
          <a:p>
            <a:pPr>
              <a:defRPr sz="2800"/>
            </a:pPr>
            <a:r>
              <a:t>Explained why galaxies appear to be accelerating away from each other</a:t>
            </a:r>
          </a:p>
          <a:p>
            <a:pPr>
              <a:defRPr sz="2800"/>
            </a:pPr>
            <a:r>
              <a:t>Contrary to Einstein the Universe was </a:t>
            </a:r>
            <a:r>
              <a:rPr b="1"/>
              <a:t>expanding</a:t>
            </a:r>
          </a:p>
        </p:txBody>
      </p:sp>
      <p:sp>
        <p:nvSpPr>
          <p:cNvPr id="143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pic>
        <p:nvPicPr>
          <p:cNvPr id="14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60" y="1991359"/>
            <a:ext cx="4590385" cy="344279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build="p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547798" y="1436432"/>
            <a:ext cx="5704957" cy="494695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600" b="1"/>
            </a:pPr>
            <a:r>
              <a:t>Red Shift</a:t>
            </a:r>
          </a:p>
          <a:p>
            <a:pPr>
              <a:defRPr sz="2800"/>
            </a:pPr>
            <a:r>
              <a:t>Think of the Doppler Effect when a fire truck passes.</a:t>
            </a:r>
          </a:p>
          <a:p>
            <a:pPr>
              <a:defRPr sz="2800"/>
            </a:pPr>
            <a:r>
              <a:t>The sound waves are compressed in front of the train and make a high frequency sound.</a:t>
            </a:r>
          </a:p>
          <a:p>
            <a:pPr>
              <a:defRPr sz="2800"/>
            </a:pPr>
            <a:r>
              <a:t>After the fire truck passes, the wavelengths spread out making a low frequency sound.</a:t>
            </a:r>
          </a:p>
        </p:txBody>
      </p:sp>
      <p:sp>
        <p:nvSpPr>
          <p:cNvPr id="148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pic>
        <p:nvPicPr>
          <p:cNvPr id="14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090" y="2283369"/>
            <a:ext cx="5700827" cy="2941774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1" build="p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sp>
        <p:nvSpPr>
          <p:cNvPr id="153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6914605" y="1232539"/>
            <a:ext cx="4908993" cy="5298890"/>
          </a:xfrm>
          <a:prstGeom prst="rect">
            <a:avLst/>
          </a:prstGeom>
        </p:spPr>
        <p:txBody>
          <a:bodyPr/>
          <a:lstStyle/>
          <a:p>
            <a:pPr marL="204002" indent="-204002" defTabSz="886968">
              <a:spcBef>
                <a:spcPts val="1000"/>
              </a:spcBef>
              <a:buSzTx/>
              <a:buNone/>
              <a:defRPr sz="3492" b="1"/>
            </a:pPr>
            <a:r>
              <a:t>Red Shift (cont.)</a:t>
            </a:r>
          </a:p>
          <a:p>
            <a:pPr marL="204002" indent="-204002" defTabSz="886968">
              <a:spcBef>
                <a:spcPts val="1000"/>
              </a:spcBef>
              <a:defRPr sz="2716"/>
            </a:pPr>
            <a:r>
              <a:t>Light emitted from a star or galaxy can be separated into a band of colors, called a spectrum.</a:t>
            </a:r>
          </a:p>
          <a:p>
            <a:pPr marL="204002" indent="-204002" defTabSz="886968">
              <a:spcBef>
                <a:spcPts val="1000"/>
              </a:spcBef>
              <a:defRPr sz="2716"/>
            </a:pPr>
            <a:r>
              <a:t>Each color has a different wavelength just like sound has wavelengths.</a:t>
            </a:r>
          </a:p>
          <a:p>
            <a:pPr marL="204002" indent="-204002" defTabSz="886968">
              <a:spcBef>
                <a:spcPts val="1000"/>
              </a:spcBef>
              <a:defRPr sz="2716"/>
            </a:pPr>
            <a:r>
              <a:t>Notice the longer wavelengths are toward the red end of the spectrum.</a:t>
            </a:r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16" y="2908663"/>
            <a:ext cx="5809259" cy="2573090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155" name="TextBox 4"/>
          <p:cNvSpPr txBox="1"/>
          <p:nvPr/>
        </p:nvSpPr>
        <p:spPr>
          <a:xfrm>
            <a:off x="1201783" y="2020390"/>
            <a:ext cx="4458790" cy="488316"/>
          </a:xfrm>
          <a:prstGeom prst="rect">
            <a:avLst/>
          </a:prstGeom>
          <a:solidFill>
            <a:srgbClr val="ACCBF9"/>
          </a:solidFill>
          <a:ln w="285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Electromagnetic Spectrum</a:t>
            </a:r>
          </a:p>
        </p:txBody>
      </p:sp>
      <p:sp>
        <p:nvSpPr>
          <p:cNvPr id="156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1" build="p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sp>
        <p:nvSpPr>
          <p:cNvPr id="159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466531" y="1408234"/>
            <a:ext cx="4982548" cy="51406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Tx/>
              <a:buNone/>
              <a:defRPr sz="3600" b="1"/>
            </a:pPr>
            <a:r>
              <a:t>Red Shift (cont.)</a:t>
            </a:r>
          </a:p>
          <a:p>
            <a:pPr>
              <a:lnSpc>
                <a:spcPct val="81000"/>
              </a:lnSpc>
              <a:defRPr sz="2800"/>
            </a:pPr>
            <a:r>
              <a:t>Light behaves like sound.</a:t>
            </a:r>
          </a:p>
          <a:p>
            <a:pPr>
              <a:lnSpc>
                <a:spcPct val="81000"/>
              </a:lnSpc>
              <a:defRPr sz="2800"/>
            </a:pPr>
            <a:r>
              <a:t>Just like sound, light has “pitch”.</a:t>
            </a:r>
          </a:p>
          <a:p>
            <a:pPr>
              <a:lnSpc>
                <a:spcPct val="81000"/>
              </a:lnSpc>
              <a:defRPr sz="2800"/>
            </a:pPr>
            <a:r>
              <a:t>The red end of the spectrum has a lower pitch, or frequency, than the blue end.</a:t>
            </a:r>
          </a:p>
          <a:p>
            <a:pPr>
              <a:lnSpc>
                <a:spcPct val="81000"/>
              </a:lnSpc>
              <a:defRPr sz="2800"/>
            </a:pPr>
            <a:r>
              <a:t>Think of it in sound terms, red colors are the low notes and blue colors are the high notes.</a:t>
            </a:r>
          </a:p>
        </p:txBody>
      </p:sp>
      <p:pic>
        <p:nvPicPr>
          <p:cNvPr id="16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202" y="2133599"/>
            <a:ext cx="6461762" cy="3230882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Down Arrow 5"/>
          <p:cNvSpPr/>
          <p:nvPr/>
        </p:nvSpPr>
        <p:spPr>
          <a:xfrm>
            <a:off x="6148251" y="3135085"/>
            <a:ext cx="470263" cy="15675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360"/>
                </a:moveTo>
                <a:lnTo>
                  <a:pt x="5400" y="18360"/>
                </a:lnTo>
                <a:lnTo>
                  <a:pt x="5400" y="0"/>
                </a:lnTo>
                <a:lnTo>
                  <a:pt x="16200" y="0"/>
                </a:lnTo>
                <a:lnTo>
                  <a:pt x="16200" y="18360"/>
                </a:lnTo>
                <a:lnTo>
                  <a:pt x="21600" y="1836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1" build="p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sp>
        <p:nvSpPr>
          <p:cNvPr id="165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6713219" y="1295022"/>
            <a:ext cx="4610100" cy="51406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Tx/>
              <a:buNone/>
              <a:defRPr sz="3600" b="1"/>
            </a:pPr>
            <a:r>
              <a:t>Red Shift (cont.)</a:t>
            </a:r>
          </a:p>
          <a:p>
            <a:pPr>
              <a:lnSpc>
                <a:spcPct val="81000"/>
              </a:lnSpc>
              <a:defRPr sz="2800"/>
            </a:pPr>
            <a:r>
              <a:t>If a star is moving away from us, the light gets stretched out.</a:t>
            </a:r>
          </a:p>
          <a:p>
            <a:pPr>
              <a:lnSpc>
                <a:spcPct val="81000"/>
              </a:lnSpc>
              <a:defRPr sz="2800"/>
            </a:pPr>
            <a:r>
              <a:t>This makes it appear more red than it really is.</a:t>
            </a:r>
          </a:p>
          <a:p>
            <a:pPr>
              <a:lnSpc>
                <a:spcPct val="81000"/>
              </a:lnSpc>
              <a:defRPr sz="2800"/>
            </a:pPr>
            <a:r>
              <a:t>If a star is moving toward us, the light gets squeezed.</a:t>
            </a:r>
          </a:p>
          <a:p>
            <a:pPr>
              <a:lnSpc>
                <a:spcPct val="81000"/>
              </a:lnSpc>
              <a:defRPr sz="2800"/>
            </a:pPr>
            <a:r>
              <a:t>This makes it appear more blue than it really is.</a:t>
            </a:r>
          </a:p>
        </p:txBody>
      </p:sp>
      <p:pic>
        <p:nvPicPr>
          <p:cNvPr id="16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" y="1595882"/>
            <a:ext cx="5048251" cy="214312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Box 5"/>
          <p:cNvSpPr txBox="1"/>
          <p:nvPr/>
        </p:nvSpPr>
        <p:spPr>
          <a:xfrm>
            <a:off x="1053737" y="4167778"/>
            <a:ext cx="4458790" cy="1241746"/>
          </a:xfrm>
          <a:prstGeom prst="rect">
            <a:avLst/>
          </a:prstGeom>
          <a:solidFill>
            <a:srgbClr val="ACCBF9"/>
          </a:solidFill>
          <a:ln w="285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 dark blac</a:t>
            </a:r>
            <a:r>
              <a:rPr>
                <a:latin typeface="+mn-lt"/>
                <a:ea typeface="+mn-ea"/>
                <a:cs typeface="+mn-cs"/>
                <a:sym typeface="Corbel"/>
              </a:rPr>
              <a:t>k </a:t>
            </a:r>
            <a:r>
              <a:t>lines called absorption lines represent the chemical elements in a star, which is used for identification, like a fingerprint.</a:t>
            </a:r>
          </a:p>
        </p:txBody>
      </p:sp>
      <p:sp>
        <p:nvSpPr>
          <p:cNvPr id="168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1" build="p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pic>
        <p:nvPicPr>
          <p:cNvPr id="17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739" y="2786743"/>
            <a:ext cx="5479139" cy="3140483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765265" y="1408234"/>
            <a:ext cx="4610099" cy="51406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Tx/>
              <a:buNone/>
              <a:defRPr sz="3600" b="1"/>
            </a:pPr>
            <a:r>
              <a:t>Red Shift (cont.)</a:t>
            </a:r>
          </a:p>
          <a:p>
            <a:pPr>
              <a:lnSpc>
                <a:spcPct val="81000"/>
              </a:lnSpc>
              <a:defRPr sz="2800"/>
            </a:pPr>
            <a:r>
              <a:t>This shift in the absorption lines of galaxies lead Hubble to conclude that the galaxies are moving apart from each other. </a:t>
            </a:r>
          </a:p>
          <a:p>
            <a:pPr>
              <a:lnSpc>
                <a:spcPct val="81000"/>
              </a:lnSpc>
              <a:defRPr sz="2800"/>
            </a:pPr>
            <a:r>
              <a:t>Space is actually expanding causing the galaxies to move with it. </a:t>
            </a:r>
          </a:p>
          <a:p>
            <a:pPr>
              <a:lnSpc>
                <a:spcPct val="81000"/>
              </a:lnSpc>
              <a:defRPr sz="2800"/>
            </a:pPr>
            <a:r>
              <a:t>First piece of evidence supporting the BBT</a:t>
            </a:r>
          </a:p>
        </p:txBody>
      </p:sp>
      <p:sp>
        <p:nvSpPr>
          <p:cNvPr id="173" name="TextBox 4"/>
          <p:cNvSpPr txBox="1"/>
          <p:nvPr/>
        </p:nvSpPr>
        <p:spPr>
          <a:xfrm>
            <a:off x="6670764" y="1645922"/>
            <a:ext cx="4458790" cy="958216"/>
          </a:xfrm>
          <a:prstGeom prst="rect">
            <a:avLst/>
          </a:prstGeom>
          <a:solidFill>
            <a:srgbClr val="ACCBF9"/>
          </a:solidFill>
          <a:ln w="285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Absorption lines shifted to the red end of the spectrum.  This is called a Red Shift. </a:t>
            </a:r>
          </a:p>
        </p:txBody>
      </p:sp>
      <p:sp>
        <p:nvSpPr>
          <p:cNvPr id="174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47" descr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85" y="172711"/>
            <a:ext cx="1143612" cy="114361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77" name="Title 1"/>
          <p:cNvSpPr txBox="1">
            <a:spLocks noGrp="1"/>
          </p:cNvSpPr>
          <p:nvPr>
            <p:ph type="title"/>
          </p:nvPr>
        </p:nvSpPr>
        <p:spPr>
          <a:xfrm>
            <a:off x="1364172" y="-161380"/>
            <a:ext cx="9371949" cy="1183568"/>
          </a:xfrm>
          <a:prstGeom prst="rect">
            <a:avLst/>
          </a:prstGeom>
        </p:spPr>
        <p:txBody>
          <a:bodyPr/>
          <a:lstStyle/>
          <a:p>
            <a:r>
              <a:t>Quick Action – Big Bang Theory</a:t>
            </a:r>
          </a:p>
        </p:txBody>
      </p:sp>
      <p:sp>
        <p:nvSpPr>
          <p:cNvPr id="178" name="TextBox 3"/>
          <p:cNvSpPr txBox="1"/>
          <p:nvPr/>
        </p:nvSpPr>
        <p:spPr>
          <a:xfrm>
            <a:off x="931817" y="1271451"/>
            <a:ext cx="10267406" cy="476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36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Experiment</a:t>
            </a:r>
          </a:p>
          <a:p>
            <a:pPr>
              <a:defRPr sz="28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  <a:p>
            <a:pPr marL="514350" indent="-514350">
              <a:buSzPct val="100000"/>
              <a:buAutoNum type="arabicPeriod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Take a rubber band and cut it in half</a:t>
            </a:r>
          </a:p>
          <a:p>
            <a:pPr marL="514350" indent="-514350">
              <a:buSzPct val="100000"/>
              <a:buAutoNum type="arabicPeriod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Lay the rubber band out and draw a wave across it.  The rubber band represents space. </a:t>
            </a:r>
          </a:p>
          <a:p>
            <a:pPr marL="514350" indent="-514350">
              <a:buSzPct val="100000"/>
              <a:buAutoNum type="arabicPeriod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Mark four dots to represent four different galaxies.</a:t>
            </a:r>
          </a:p>
          <a:p>
            <a:pPr marL="514350" indent="-514350">
              <a:buSzPct val="100000"/>
              <a:buAutoNum type="arabicPeriod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Notice the distance between the dots with the rubber band and the wavelength at rest.</a:t>
            </a:r>
          </a:p>
          <a:p>
            <a:pPr marL="514350" indent="-514350">
              <a:buSzPct val="100000"/>
              <a:buAutoNum type="arabicPeriod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Now stretch the rubber band and observe what happens to the distances between the galaxies and the wave length.</a:t>
            </a:r>
          </a:p>
          <a:p>
            <a:pPr marL="514350" indent="-514350">
              <a:buSzPct val="100000"/>
              <a:buAutoNum type="arabicPeriod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As space expands the galaxies are along for the ride.</a:t>
            </a:r>
          </a:p>
          <a:p>
            <a:pPr marL="514350" indent="-514350">
              <a:buSzPct val="100000"/>
              <a:buAutoNum type="arabicPeriod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How does this relate to the Red Shift? </a:t>
            </a:r>
          </a:p>
        </p:txBody>
      </p:sp>
      <p:sp>
        <p:nvSpPr>
          <p:cNvPr id="179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sp>
        <p:nvSpPr>
          <p:cNvPr id="184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6713219" y="1295022"/>
            <a:ext cx="5261067" cy="51406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Tx/>
              <a:buNone/>
              <a:defRPr sz="3300" b="1"/>
            </a:pPr>
            <a:r>
              <a:t>	Cosmic Microwave Background Radiation (CMB)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Scientists thought if there was a BB, then there must be remnants of energy left out there in the far reaches of the universe.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This energy was found in the form of microwaves and is coming at us from every point in the universe.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It was called “relic” radiation.</a:t>
            </a:r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6" y="2165794"/>
            <a:ext cx="6385400" cy="2828279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Oval 11"/>
          <p:cNvSpPr/>
          <p:nvPr/>
        </p:nvSpPr>
        <p:spPr>
          <a:xfrm>
            <a:off x="4171405" y="3230879"/>
            <a:ext cx="896985" cy="931817"/>
          </a:xfrm>
          <a:prstGeom prst="ellipse">
            <a:avLst/>
          </a:prstGeom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7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1" build="p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sp>
        <p:nvSpPr>
          <p:cNvPr id="190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765264" y="1251480"/>
            <a:ext cx="5478783" cy="5140612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  <a:defRPr sz="3300" b="1"/>
            </a:pPr>
            <a:r>
              <a:t>CMB (cont.)</a:t>
            </a:r>
            <a:endParaRPr sz="2000"/>
          </a:p>
          <a:p>
            <a:pPr>
              <a:defRPr sz="2500"/>
            </a:pPr>
            <a:r>
              <a:t>In the mid 1960’s, and totally by accident, two young scientists picked up mysterious microwave static coming from every direction in the sky. </a:t>
            </a:r>
            <a:endParaRPr sz="2000"/>
          </a:p>
          <a:p>
            <a:pPr>
              <a:defRPr sz="2500"/>
            </a:pPr>
            <a:r>
              <a:t>This radiation was very cold, which was expected.</a:t>
            </a:r>
            <a:endParaRPr sz="2000"/>
          </a:p>
          <a:p>
            <a:pPr>
              <a:defRPr sz="2500"/>
            </a:pPr>
            <a:r>
              <a:t>They concluded it must be the “afterglow” of the BB.</a:t>
            </a:r>
            <a:endParaRPr sz="2000"/>
          </a:p>
          <a:p>
            <a:pPr>
              <a:defRPr sz="2500"/>
            </a:pPr>
            <a:r>
              <a:t>This is the second piece of evidence supporting the BBT.</a:t>
            </a:r>
          </a:p>
        </p:txBody>
      </p:sp>
      <p:pic>
        <p:nvPicPr>
          <p:cNvPr id="19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375" y="1700213"/>
            <a:ext cx="5238750" cy="3457577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Rectangle 7"/>
          <p:cNvSpPr txBox="1"/>
          <p:nvPr/>
        </p:nvSpPr>
        <p:spPr>
          <a:xfrm>
            <a:off x="7417864" y="1293612"/>
            <a:ext cx="313309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Arno Penzias and Robert Wilson</a:t>
            </a:r>
          </a:p>
        </p:txBody>
      </p:sp>
      <p:sp>
        <p:nvSpPr>
          <p:cNvPr id="193" name="TextBox 9"/>
          <p:cNvSpPr txBox="1"/>
          <p:nvPr/>
        </p:nvSpPr>
        <p:spPr>
          <a:xfrm>
            <a:off x="6992980" y="5364481"/>
            <a:ext cx="4458790" cy="678816"/>
          </a:xfrm>
          <a:prstGeom prst="rect">
            <a:avLst/>
          </a:prstGeom>
          <a:solidFill>
            <a:srgbClr val="ACCBF9"/>
          </a:solidFill>
          <a:ln w="285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And that, my friends, is how you win a Noble Prize!</a:t>
            </a:r>
          </a:p>
        </p:txBody>
      </p:sp>
      <p:sp>
        <p:nvSpPr>
          <p:cNvPr id="194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sp>
        <p:nvSpPr>
          <p:cNvPr id="197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6713219" y="1295022"/>
            <a:ext cx="5261067" cy="51406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buSzTx/>
              <a:buNone/>
              <a:defRPr sz="3300" b="1"/>
            </a:pPr>
            <a:r>
              <a:t>Hydrogen and Helium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Using powerful telescopes, scientists have concluded the universe consists of mainly hydrogen (74%) and helium (25%).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These are the lightest elements. Heavier elements make up the other 1%.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This continuity throughout the universe supports the BBT. </a:t>
            </a:r>
            <a:endParaRPr sz="2000"/>
          </a:p>
          <a:p>
            <a:pPr>
              <a:lnSpc>
                <a:spcPct val="81000"/>
              </a:lnSpc>
              <a:defRPr sz="2500"/>
            </a:pPr>
            <a:r>
              <a:t>Third piece of supporting evidence for the BBT</a:t>
            </a:r>
          </a:p>
        </p:txBody>
      </p:sp>
      <p:pic>
        <p:nvPicPr>
          <p:cNvPr id="198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-274639"/>
            <a:ext cx="142875" cy="171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icture 10" descr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380" y="2946245"/>
            <a:ext cx="5238751" cy="2667001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extBox 16"/>
          <p:cNvSpPr txBox="1"/>
          <p:nvPr/>
        </p:nvSpPr>
        <p:spPr>
          <a:xfrm>
            <a:off x="1053735" y="1841829"/>
            <a:ext cx="4458791" cy="983616"/>
          </a:xfrm>
          <a:prstGeom prst="rect">
            <a:avLst/>
          </a:prstGeom>
          <a:solidFill>
            <a:srgbClr val="ACCBF9"/>
          </a:solidFill>
          <a:ln w="285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Fingerprint of hydrogen and helium</a:t>
            </a:r>
          </a:p>
        </p:txBody>
      </p:sp>
      <p:sp>
        <p:nvSpPr>
          <p:cNvPr id="201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1" build="p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/>
          <p:nvPr/>
        </p:nvSpPr>
        <p:spPr>
          <a:xfrm>
            <a:off x="931432" y="-120864"/>
            <a:ext cx="9371949" cy="1183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>
              <a:defRPr sz="3400" b="1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Big Bang Theory</a:t>
            </a:r>
          </a:p>
        </p:txBody>
      </p:sp>
      <p:sp>
        <p:nvSpPr>
          <p:cNvPr id="206" name="Content Placeholder 6"/>
          <p:cNvSpPr txBox="1">
            <a:spLocks noGrp="1"/>
          </p:cNvSpPr>
          <p:nvPr>
            <p:ph type="body" sz="half" idx="1"/>
          </p:nvPr>
        </p:nvSpPr>
        <p:spPr>
          <a:xfrm>
            <a:off x="6435635" y="1295021"/>
            <a:ext cx="5122817" cy="5340911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  <a:defRPr sz="3600" b="1"/>
            </a:pPr>
            <a:r>
              <a:t>Fred Hoyle</a:t>
            </a:r>
          </a:p>
          <a:p>
            <a:pPr>
              <a:defRPr sz="2800"/>
            </a:pPr>
            <a:r>
              <a:t>English astronomer, Fred Hoyle, coined the phrase Big Bang in 1949.</a:t>
            </a:r>
          </a:p>
          <a:p>
            <a:pPr>
              <a:defRPr sz="2800"/>
            </a:pPr>
            <a:r>
              <a:t>Most scientists consider it to be the most likely scenario for the birth of the universe.</a:t>
            </a:r>
          </a:p>
          <a:p>
            <a:pPr>
              <a:defRPr sz="2800"/>
            </a:pPr>
            <a:r>
              <a:t>There is much more supporting evidence, which is not included in this lesson. </a:t>
            </a:r>
          </a:p>
        </p:txBody>
      </p:sp>
      <p:pic>
        <p:nvPicPr>
          <p:cNvPr id="20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49" y="1855018"/>
            <a:ext cx="3796844" cy="3796844"/>
          </a:xfrm>
          <a:prstGeom prst="rect">
            <a:avLst/>
          </a:prstGeom>
          <a:ln w="31750">
            <a:solidFill>
              <a:srgbClr val="000000"/>
            </a:solidFill>
          </a:ln>
        </p:spPr>
      </p:pic>
      <p:sp>
        <p:nvSpPr>
          <p:cNvPr id="208" name="Date Placeholder 1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1" build="p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itle 1"/>
          <p:cNvSpPr txBox="1">
            <a:spLocks noGrp="1"/>
          </p:cNvSpPr>
          <p:nvPr>
            <p:ph type="title"/>
          </p:nvPr>
        </p:nvSpPr>
        <p:spPr>
          <a:xfrm>
            <a:off x="1562630" y="50799"/>
            <a:ext cx="8899899" cy="1004863"/>
          </a:xfrm>
          <a:prstGeom prst="rect">
            <a:avLst/>
          </a:prstGeom>
        </p:spPr>
        <p:txBody>
          <a:bodyPr/>
          <a:lstStyle/>
          <a:p>
            <a:r>
              <a:t>Check for Understanding</a:t>
            </a:r>
          </a:p>
        </p:txBody>
      </p:sp>
      <p:pic>
        <p:nvPicPr>
          <p:cNvPr id="211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30" y="186266"/>
            <a:ext cx="1041400" cy="10414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212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575399" y="1683997"/>
            <a:ext cx="5586102" cy="462068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600" b="1"/>
            </a:pPr>
            <a:r>
              <a:t>Can you…</a:t>
            </a:r>
          </a:p>
        </p:txBody>
      </p:sp>
      <p:sp>
        <p:nvSpPr>
          <p:cNvPr id="213" name="Rectangle 5"/>
          <p:cNvSpPr txBox="1"/>
          <p:nvPr/>
        </p:nvSpPr>
        <p:spPr>
          <a:xfrm>
            <a:off x="1001485" y="2417857"/>
            <a:ext cx="10249990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6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Explain three pieces of scientific evidence used in constructing the Big Bang Theory?</a:t>
            </a:r>
          </a:p>
        </p:txBody>
      </p:sp>
      <p:sp>
        <p:nvSpPr>
          <p:cNvPr id="214" name="Date Placeholder 2"/>
          <p:cNvSpPr txBox="1"/>
          <p:nvPr/>
        </p:nvSpPr>
        <p:spPr>
          <a:xfrm>
            <a:off x="-242888" y="6640830"/>
            <a:ext cx="1478714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384C81"/>
                </a:solidFill>
              </a:defRPr>
            </a:lvl1pPr>
          </a:lstStyle>
          <a:p>
            <a:r>
              <a:t>© KeslerScience.com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 16x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0000FF"/>
      </a:hlink>
      <a:folHlink>
        <a:srgbClr val="FF00FF"/>
      </a:folHlink>
    </a:clrScheme>
    <a:fontScheme name="Ecology 16x9">
      <a:majorFont>
        <a:latin typeface="Helvetica"/>
        <a:ea typeface="Helvetica"/>
        <a:cs typeface="Helvetica"/>
      </a:majorFont>
      <a:minorFont>
        <a:latin typeface="Corbel"/>
        <a:ea typeface="Corbel"/>
        <a:cs typeface="Corbel"/>
      </a:minorFont>
    </a:fontScheme>
    <a:fmtScheme name="Ecology 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cology 16x9">
  <a:themeElements>
    <a:clrScheme name="Ecology 16x9">
      <a:dk1>
        <a:srgbClr val="4D3E2F"/>
      </a:dk1>
      <a:lt1>
        <a:srgbClr val="1E364D"/>
      </a:lt1>
      <a:dk2>
        <a:srgbClr val="A7A7A7"/>
      </a:dk2>
      <a:lt2>
        <a:srgbClr val="535353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0000FF"/>
      </a:hlink>
      <a:folHlink>
        <a:srgbClr val="FF00FF"/>
      </a:folHlink>
    </a:clrScheme>
    <a:fontScheme name="Ecology 16x9">
      <a:majorFont>
        <a:latin typeface="Helvetica"/>
        <a:ea typeface="Helvetica"/>
        <a:cs typeface="Helvetica"/>
      </a:majorFont>
      <a:minorFont>
        <a:latin typeface="Corbel"/>
        <a:ea typeface="Corbel"/>
        <a:cs typeface="Corbel"/>
      </a:minorFont>
    </a:fontScheme>
    <a:fmtScheme name="Ecology 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1042</Words>
  <Application>Microsoft Office PowerPoint</Application>
  <PresentationFormat>Widescreen</PresentationFormat>
  <Paragraphs>132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Corbel</vt:lpstr>
      <vt:lpstr>Ecology 16x9</vt:lpstr>
      <vt:lpstr>Big Bang Theory</vt:lpstr>
      <vt:lpstr>PowerPoint Presentation</vt:lpstr>
      <vt:lpstr>PowerPoint Presentation</vt:lpstr>
      <vt:lpstr>PowerPoint Presentation</vt:lpstr>
      <vt:lpstr>PowerPoint Presentation</vt:lpstr>
      <vt:lpstr>Quick Action – Big Bang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Action – Big Bang Theory</vt:lpstr>
      <vt:lpstr>PowerPoint Presentation</vt:lpstr>
      <vt:lpstr>PowerPoint Presentation</vt:lpstr>
      <vt:lpstr>PowerPoint Presentation</vt:lpstr>
      <vt:lpstr>PowerPoint Presentation</vt:lpstr>
      <vt:lpstr>Check for Understanding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Bang Theory</dc:title>
  <cp:lastModifiedBy>Andrea Bryant</cp:lastModifiedBy>
  <cp:revision>1</cp:revision>
  <dcterms:modified xsi:type="dcterms:W3CDTF">2019-09-26T02:00:19Z</dcterms:modified>
</cp:coreProperties>
</file>