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58" r:id="rId5"/>
    <p:sldId id="259" r:id="rId6"/>
    <p:sldId id="26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hyperlink" Target="https://futurism.com/theres-new-kind-chemical-bond-town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9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States and Form of Energy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PS. 6 Notes</a:t>
            </a:r>
          </a:p>
        </p:txBody>
      </p:sp>
    </p:spTree>
    <p:extLst>
      <p:ext uri="{BB962C8B-B14F-4D97-AF65-F5344CB8AC3E}">
        <p14:creationId xmlns:p14="http://schemas.microsoft.com/office/powerpoint/2010/main" val="3839960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Greetings and Salutations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15" y="2011680"/>
            <a:ext cx="11962614" cy="4503420"/>
          </a:xfrm>
        </p:spPr>
        <p:txBody>
          <a:bodyPr>
            <a:noAutofit/>
          </a:bodyPr>
          <a:lstStyle/>
          <a:p>
            <a:r>
              <a:rPr lang="en-US" sz="4400" dirty="0"/>
              <a:t>Make sure that you grabbed the sheets as you entered the room!</a:t>
            </a:r>
          </a:p>
          <a:p>
            <a:r>
              <a:rPr lang="en-US" sz="4400" u="sng" dirty="0"/>
              <a:t>Consider this and discuss:</a:t>
            </a:r>
          </a:p>
          <a:p>
            <a:pPr lvl="1"/>
            <a:r>
              <a:rPr lang="en-US" sz="4000" dirty="0"/>
              <a:t>What were the hardest parts of the pretest?</a:t>
            </a:r>
          </a:p>
          <a:p>
            <a:pPr lvl="1"/>
            <a:r>
              <a:rPr lang="en-US" sz="4000" dirty="0"/>
              <a:t>What did you know and what didn’t you know?</a:t>
            </a:r>
          </a:p>
        </p:txBody>
      </p:sp>
    </p:spTree>
    <p:extLst>
      <p:ext uri="{BB962C8B-B14F-4D97-AF65-F5344CB8AC3E}">
        <p14:creationId xmlns:p14="http://schemas.microsoft.com/office/powerpoint/2010/main" val="428710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25"/>
    </mc:Choice>
    <mc:Fallback xmlns="">
      <p:transition spd="slow" advTm="2162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E0FE8-AD83-4D50-8753-87145AB57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SNAPSHOT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8F1EA-603E-4E8D-9B36-0923B6641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b="1" u="sng" dirty="0"/>
              <a:t>Today I will</a:t>
            </a:r>
            <a:r>
              <a:rPr lang="en-US" sz="3600" b="1" dirty="0"/>
              <a:t> </a:t>
            </a:r>
            <a:r>
              <a:rPr lang="en-US" sz="3600" dirty="0"/>
              <a:t>complete a T-chart with descriptions of kinetic and potential energy, </a:t>
            </a:r>
          </a:p>
          <a:p>
            <a:r>
              <a:rPr lang="en-US" sz="3600" b="1" u="sng" dirty="0"/>
              <a:t>So I can</a:t>
            </a:r>
            <a:r>
              <a:rPr lang="en-US" sz="3600" b="1" dirty="0"/>
              <a:t> </a:t>
            </a:r>
            <a:r>
              <a:rPr lang="en-US" sz="3600" dirty="0"/>
              <a:t>differentiate between kinetic and potential energy.</a:t>
            </a:r>
          </a:p>
          <a:p>
            <a:r>
              <a:rPr lang="en-US" sz="3600" b="1" u="sng" dirty="0"/>
              <a:t>I know I have it when</a:t>
            </a:r>
            <a:r>
              <a:rPr lang="en-US" sz="3600" dirty="0"/>
              <a:t> we have provided 10 examples of kinetic and potential energy!</a:t>
            </a:r>
          </a:p>
        </p:txBody>
      </p:sp>
    </p:spTree>
    <p:extLst>
      <p:ext uri="{BB962C8B-B14F-4D97-AF65-F5344CB8AC3E}">
        <p14:creationId xmlns:p14="http://schemas.microsoft.com/office/powerpoint/2010/main" val="2457384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What is Energy?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5"/>
            <a:ext cx="11029615" cy="4248879"/>
          </a:xfrm>
        </p:spPr>
        <p:txBody>
          <a:bodyPr>
            <a:normAutofit/>
          </a:bodyPr>
          <a:lstStyle/>
          <a:p>
            <a:r>
              <a:rPr lang="en-US" sz="2800" dirty="0"/>
              <a:t>Everything in the world can be classified as either matter or </a:t>
            </a:r>
            <a:r>
              <a:rPr lang="en-US" sz="2800" b="1" u="sng" dirty="0"/>
              <a:t>energy</a:t>
            </a:r>
            <a:r>
              <a:rPr lang="en-US" sz="2800" b="1" dirty="0"/>
              <a:t>. </a:t>
            </a:r>
          </a:p>
          <a:p>
            <a:pPr marL="0" indent="0">
              <a:buNone/>
            </a:pPr>
            <a:endParaRPr lang="en-US" sz="2800" b="1" dirty="0"/>
          </a:p>
          <a:p>
            <a:r>
              <a:rPr lang="en-US" sz="2800" u="sng" dirty="0"/>
              <a:t>Energy</a:t>
            </a:r>
            <a:r>
              <a:rPr lang="en-US" sz="2800" dirty="0"/>
              <a:t> is the ability to do work.  </a:t>
            </a:r>
            <a:r>
              <a:rPr lang="en-US" sz="2800" b="1" u="sng" dirty="0"/>
              <a:t>Work</a:t>
            </a:r>
            <a:r>
              <a:rPr lang="en-US" sz="2800" dirty="0"/>
              <a:t> takes place when energy is transferred to an object causing it to move or change. Energy is measured in Joules (J). </a:t>
            </a:r>
          </a:p>
          <a:p>
            <a:pPr marL="0" indent="0">
              <a:buNone/>
            </a:pPr>
            <a:endParaRPr lang="en-US" sz="2800" dirty="0"/>
          </a:p>
          <a:p>
            <a:pPr lvl="0"/>
            <a:r>
              <a:rPr lang="en-US" sz="2800" dirty="0"/>
              <a:t>When a baseball player swings a bat, he transfers energy to the bat causing it to move.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698" y="66056"/>
            <a:ext cx="1976863" cy="18450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057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60572">
        <p:cut/>
      </p:transition>
    </mc:Choice>
    <mc:Fallback xmlns="">
      <p:transition advTm="60572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Kinetic and Potential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425" y="2038828"/>
            <a:ext cx="11487149" cy="4542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Kinetic energy is the energy of </a:t>
            </a:r>
            <a:r>
              <a:rPr lang="en-US" sz="3600" u="sng" dirty="0"/>
              <a:t>motion</a:t>
            </a:r>
            <a:r>
              <a:rPr lang="en-US" sz="3600" dirty="0"/>
              <a:t>. </a:t>
            </a:r>
          </a:p>
          <a:p>
            <a:pPr lvl="0"/>
            <a:r>
              <a:rPr lang="en-US" sz="3600" b="1" u="sng" dirty="0"/>
              <a:t>Kinetic</a:t>
            </a:r>
            <a:r>
              <a:rPr lang="en-US" sz="3600" dirty="0"/>
              <a:t> energy depends on the mass and velocity or speed of the object. Kinetic energy</a:t>
            </a:r>
            <a:r>
              <a:rPr lang="en-US" sz="3600" u="sng" dirty="0"/>
              <a:t> increases</a:t>
            </a:r>
            <a:r>
              <a:rPr lang="en-US" sz="3600" dirty="0"/>
              <a:t> as speed, velocity, or mass </a:t>
            </a:r>
            <a:r>
              <a:rPr lang="en-US" sz="3600" u="sng" dirty="0"/>
              <a:t>increases</a:t>
            </a:r>
            <a:r>
              <a:rPr lang="en-US" sz="3600" dirty="0"/>
              <a:t>. </a:t>
            </a:r>
          </a:p>
          <a:p>
            <a:pPr lvl="0"/>
            <a:r>
              <a:rPr lang="en-US" sz="3600" dirty="0"/>
              <a:t>The amount of kinetic energy depends on the mass and </a:t>
            </a:r>
            <a:r>
              <a:rPr lang="en-US" sz="3600" u="sng" dirty="0"/>
              <a:t>velocity</a:t>
            </a:r>
            <a:r>
              <a:rPr lang="en-US" sz="3600" dirty="0"/>
              <a:t> of the moving object.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400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545"/>
    </mc:Choice>
    <mc:Fallback xmlns="">
      <p:transition spd="slow" advTm="885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Kinetic &amp; Potential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5"/>
            <a:ext cx="11029615" cy="45036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b="1" u="sng" dirty="0"/>
              <a:t>Potential</a:t>
            </a:r>
            <a:r>
              <a:rPr lang="en-US" sz="3000" dirty="0"/>
              <a:t> energy is stored energy.  When an object is sitting still, it has energy </a:t>
            </a:r>
            <a:r>
              <a:rPr lang="en-US" sz="3000" u="sng" dirty="0"/>
              <a:t>stored</a:t>
            </a:r>
            <a:r>
              <a:rPr lang="en-US" sz="3000" dirty="0"/>
              <a:t> inside that can be turned into kinetic energy (</a:t>
            </a:r>
            <a:r>
              <a:rPr lang="en-US" sz="3000" u="sng" dirty="0"/>
              <a:t>motion</a:t>
            </a:r>
            <a:r>
              <a:rPr lang="en-US" sz="3000" dirty="0"/>
              <a:t>). </a:t>
            </a:r>
          </a:p>
          <a:p>
            <a:pPr lvl="0"/>
            <a:r>
              <a:rPr lang="en-US" sz="3000" dirty="0"/>
              <a:t>Potential energy can be based on </a:t>
            </a:r>
            <a:r>
              <a:rPr lang="en-US" sz="3000" b="1" u="sng" dirty="0"/>
              <a:t>position</a:t>
            </a:r>
            <a:r>
              <a:rPr lang="en-US" sz="3000" u="sng" dirty="0"/>
              <a:t>.</a:t>
            </a:r>
            <a:r>
              <a:rPr lang="en-US" sz="3000" dirty="0"/>
              <a:t>  Any object that can</a:t>
            </a:r>
            <a:r>
              <a:rPr lang="en-US" sz="3000" u="sng" dirty="0"/>
              <a:t> fall</a:t>
            </a:r>
            <a:r>
              <a:rPr lang="en-US" sz="3000" dirty="0"/>
              <a:t> (pulled by gravity) has stored energy.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802" y="321971"/>
            <a:ext cx="3302798" cy="18585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798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108"/>
    </mc:Choice>
    <mc:Fallback xmlns="">
      <p:transition spd="slow" advTm="651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Kinetic &amp; Potential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5"/>
            <a:ext cx="11029615" cy="4503639"/>
          </a:xfrm>
        </p:spPr>
        <p:txBody>
          <a:bodyPr>
            <a:noAutofit/>
          </a:bodyPr>
          <a:lstStyle/>
          <a:p>
            <a:pPr lvl="0"/>
            <a:r>
              <a:rPr lang="en-US" sz="3000" dirty="0"/>
              <a:t>Potential energy can be based on </a:t>
            </a:r>
            <a:r>
              <a:rPr lang="en-US" sz="3000" b="1" u="sng" dirty="0"/>
              <a:t>chemical</a:t>
            </a:r>
            <a:r>
              <a:rPr lang="en-US" sz="3000" dirty="0"/>
              <a:t> composition. Food, oil, gasoline, and wood have potential energy that is stored in the chemical </a:t>
            </a:r>
            <a:r>
              <a:rPr lang="en-US" sz="3000" u="sng" dirty="0"/>
              <a:t>bonds</a:t>
            </a:r>
            <a:r>
              <a:rPr lang="en-US" sz="3000" dirty="0"/>
              <a:t> between their atoms.  When the bonds are broken and reformed, energy is </a:t>
            </a:r>
            <a:r>
              <a:rPr lang="en-US" sz="3000" b="1" u="sng" dirty="0"/>
              <a:t>released</a:t>
            </a:r>
            <a:r>
              <a:rPr lang="en-US" sz="3000" dirty="0"/>
              <a:t>.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DACD9D-7429-447F-A95E-8BF04545C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653294" y="264006"/>
            <a:ext cx="3233738" cy="2429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441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108"/>
    </mc:Choice>
    <mc:Fallback xmlns="">
      <p:transition spd="slow" advTm="651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Forms of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58404"/>
          </a:xfrm>
        </p:spPr>
        <p:txBody>
          <a:bodyPr>
            <a:normAutofit/>
          </a:bodyPr>
          <a:lstStyle/>
          <a:p>
            <a:r>
              <a:rPr lang="en-US" sz="3200" b="1" u="sng" dirty="0"/>
              <a:t>Radiant</a:t>
            </a:r>
            <a:r>
              <a:rPr lang="en-US" sz="3200" dirty="0"/>
              <a:t> energy consists of electromagnetic energy that moves in waves.  These waves allow you to</a:t>
            </a:r>
            <a:r>
              <a:rPr lang="en-US" sz="3200" u="sng" dirty="0"/>
              <a:t> see</a:t>
            </a:r>
            <a:r>
              <a:rPr lang="en-US" sz="3200" dirty="0"/>
              <a:t> the world around you. </a:t>
            </a:r>
          </a:p>
          <a:p>
            <a:pPr lvl="1"/>
            <a:r>
              <a:rPr lang="en-US" sz="2800" dirty="0"/>
              <a:t>Radiant energy includes </a:t>
            </a:r>
            <a:r>
              <a:rPr lang="en-US" sz="2800" b="1" u="sng" dirty="0"/>
              <a:t>visible</a:t>
            </a:r>
            <a:r>
              <a:rPr lang="en-US" sz="2800" dirty="0"/>
              <a:t> light.</a:t>
            </a:r>
          </a:p>
          <a:p>
            <a:pPr marL="324000" lvl="1" indent="0">
              <a:buNone/>
            </a:pPr>
            <a:endParaRPr lang="en-US" sz="2800" dirty="0"/>
          </a:p>
          <a:p>
            <a:r>
              <a:rPr lang="en-US" sz="3200" b="1" u="sng" dirty="0"/>
              <a:t>Thermal</a:t>
            </a:r>
            <a:r>
              <a:rPr lang="en-US" sz="3200" b="1" dirty="0"/>
              <a:t> </a:t>
            </a:r>
            <a:r>
              <a:rPr lang="en-US" sz="3200" dirty="0"/>
              <a:t>energy (heat) is caused by the kinetic energy (</a:t>
            </a:r>
            <a:r>
              <a:rPr lang="en-US" sz="3200" u="sng" dirty="0"/>
              <a:t>movement</a:t>
            </a:r>
            <a:r>
              <a:rPr lang="en-US" sz="3200" dirty="0"/>
              <a:t>) of the molecules within an object.  </a:t>
            </a:r>
          </a:p>
          <a:p>
            <a:pPr lvl="1"/>
            <a:r>
              <a:rPr lang="en-US" sz="2800" dirty="0"/>
              <a:t>The</a:t>
            </a:r>
            <a:r>
              <a:rPr lang="en-US" sz="2800" u="sng" dirty="0"/>
              <a:t> faster</a:t>
            </a:r>
            <a:r>
              <a:rPr lang="en-US" sz="2800" dirty="0"/>
              <a:t> the particles move, the more heat energy is produced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722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04"/>
    </mc:Choice>
    <mc:Fallback xmlns="">
      <p:transition spd="slow" advTm="660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Forms of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933575"/>
            <a:ext cx="11029615" cy="4398645"/>
          </a:xfrm>
        </p:spPr>
        <p:txBody>
          <a:bodyPr>
            <a:noAutofit/>
          </a:bodyPr>
          <a:lstStyle/>
          <a:p>
            <a:r>
              <a:rPr lang="en-US" sz="3200" b="1" u="sng" dirty="0"/>
              <a:t>Chemical</a:t>
            </a:r>
            <a:r>
              <a:rPr lang="en-US" sz="3200" dirty="0"/>
              <a:t> energy is the energy that is located in the chemical bonds within a substance.  </a:t>
            </a:r>
          </a:p>
          <a:p>
            <a:pPr lvl="1"/>
            <a:r>
              <a:rPr lang="en-US" sz="2800" dirty="0"/>
              <a:t>When these</a:t>
            </a:r>
            <a:r>
              <a:rPr lang="en-US" sz="2800" u="sng" dirty="0"/>
              <a:t> bonds</a:t>
            </a:r>
            <a:r>
              <a:rPr lang="en-US" sz="2800" dirty="0"/>
              <a:t> are broken and reform, chemical energy is released. </a:t>
            </a:r>
          </a:p>
          <a:p>
            <a:pPr marL="324000" lvl="1" indent="0">
              <a:buNone/>
            </a:pPr>
            <a:endParaRPr lang="en-US" sz="2800" dirty="0"/>
          </a:p>
          <a:p>
            <a:r>
              <a:rPr lang="en-US" sz="3200" b="1" u="sng" dirty="0"/>
              <a:t>Electrical</a:t>
            </a:r>
            <a:r>
              <a:rPr lang="en-US" sz="3200" dirty="0"/>
              <a:t> energy is produced by moving electrons.  </a:t>
            </a:r>
          </a:p>
          <a:p>
            <a:pPr lvl="1"/>
            <a:r>
              <a:rPr lang="en-US" sz="2800" dirty="0"/>
              <a:t>When you plug an appliance into an electric outlet and turn it on, </a:t>
            </a:r>
            <a:r>
              <a:rPr lang="en-US" sz="2800" u="sng" dirty="0"/>
              <a:t>electrons</a:t>
            </a:r>
            <a:r>
              <a:rPr lang="en-US" sz="2800" dirty="0"/>
              <a:t> travel back and forth through the wires.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883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13"/>
    </mc:Choice>
    <mc:Fallback xmlns="">
      <p:transition spd="slow" advTm="63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Forms of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914526"/>
            <a:ext cx="11029615" cy="4533900"/>
          </a:xfrm>
        </p:spPr>
        <p:txBody>
          <a:bodyPr>
            <a:normAutofit/>
          </a:bodyPr>
          <a:lstStyle/>
          <a:p>
            <a:r>
              <a:rPr lang="en-US" sz="3200" b="1" u="sng" dirty="0"/>
              <a:t>Mechanical</a:t>
            </a:r>
            <a:r>
              <a:rPr lang="en-US" sz="3200" dirty="0"/>
              <a:t> energy is the total amount of potential and kinetic energy in a moving object. </a:t>
            </a:r>
          </a:p>
          <a:p>
            <a:pPr lvl="1"/>
            <a:r>
              <a:rPr lang="en-US" sz="2800" b="1" u="sng" dirty="0"/>
              <a:t>Sound</a:t>
            </a:r>
            <a:r>
              <a:rPr lang="en-US" sz="2800" dirty="0"/>
              <a:t> is a form of mechanical energy.  Sound energy is caused by</a:t>
            </a:r>
            <a:r>
              <a:rPr lang="en-US" sz="2800" u="sng" dirty="0"/>
              <a:t> vibrating</a:t>
            </a:r>
            <a:r>
              <a:rPr lang="en-US" sz="2800" dirty="0"/>
              <a:t> objects.</a:t>
            </a:r>
          </a:p>
          <a:p>
            <a:pPr marL="324000" lvl="1" indent="0">
              <a:buNone/>
            </a:pPr>
            <a:endParaRPr lang="en-US" sz="2800" dirty="0"/>
          </a:p>
          <a:p>
            <a:r>
              <a:rPr lang="en-US" sz="3200" b="1" u="sng" dirty="0"/>
              <a:t>Nuclear</a:t>
            </a:r>
            <a:r>
              <a:rPr lang="en-US" sz="3200" dirty="0"/>
              <a:t> energy is found within the nucleus of an atom.</a:t>
            </a:r>
          </a:p>
          <a:p>
            <a:pPr lvl="1"/>
            <a:r>
              <a:rPr lang="en-US" sz="2800" dirty="0"/>
              <a:t>Energy is released during nuclear fusion or fission.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400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87"/>
    </mc:Choice>
    <mc:Fallback xmlns="">
      <p:transition spd="slow" advTm="458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Energy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863710"/>
            <a:ext cx="11029615" cy="3603640"/>
          </a:xfrm>
        </p:spPr>
        <p:txBody>
          <a:bodyPr>
            <a:noAutofit/>
          </a:bodyPr>
          <a:lstStyle/>
          <a:p>
            <a:r>
              <a:rPr lang="en-US" sz="3200" dirty="0"/>
              <a:t>Energy </a:t>
            </a:r>
            <a:r>
              <a:rPr lang="en-US" sz="3200" u="sng" dirty="0"/>
              <a:t>transformations</a:t>
            </a:r>
            <a:r>
              <a:rPr lang="en-US" sz="3200" dirty="0"/>
              <a:t> take place all of the time as energy is </a:t>
            </a:r>
            <a:r>
              <a:rPr lang="en-US" sz="3200" b="1" u="sng" dirty="0"/>
              <a:t>converted</a:t>
            </a:r>
            <a:r>
              <a:rPr lang="en-US" sz="3200" dirty="0"/>
              <a:t> or changed from one form to another.</a:t>
            </a:r>
          </a:p>
          <a:p>
            <a:pPr lvl="0"/>
            <a:r>
              <a:rPr lang="en-US" sz="3200" dirty="0"/>
              <a:t>When a person turns on a light, he transfers energy from the electrical socket to a wire attached to a lamp.  The electrical energy transfers from</a:t>
            </a:r>
            <a:r>
              <a:rPr lang="en-US" sz="3200" u="sng" dirty="0"/>
              <a:t> electrical </a:t>
            </a:r>
            <a:r>
              <a:rPr lang="en-US" sz="3200" dirty="0"/>
              <a:t>to </a:t>
            </a:r>
            <a:r>
              <a:rPr lang="en-US" sz="3200" b="1" u="sng" dirty="0"/>
              <a:t>radiant</a:t>
            </a:r>
            <a:r>
              <a:rPr lang="en-US" sz="3200" dirty="0"/>
              <a:t> energy. Some of the energy is lost in the form of thermal (heat) energy.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185" y="5322048"/>
            <a:ext cx="5173015" cy="13791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510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420"/>
    </mc:Choice>
    <mc:Fallback xmlns="">
      <p:transition spd="slow" advTm="604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States and Forms of Energy (PS.5a)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357464"/>
          </a:xfrm>
        </p:spPr>
        <p:txBody>
          <a:bodyPr>
            <a:normAutofit/>
          </a:bodyPr>
          <a:lstStyle/>
          <a:p>
            <a:r>
              <a:rPr lang="en-US" sz="3600" dirty="0"/>
              <a:t>Pull out your binder </a:t>
            </a:r>
          </a:p>
          <a:p>
            <a:r>
              <a:rPr lang="en-US" sz="3600" dirty="0"/>
              <a:t>Write today’s date at the top of your note sheet!</a:t>
            </a:r>
          </a:p>
          <a:p>
            <a:r>
              <a:rPr lang="en-US" sz="3600" dirty="0"/>
              <a:t>Add your note sheet to your binder! </a:t>
            </a:r>
          </a:p>
        </p:txBody>
      </p:sp>
    </p:spTree>
    <p:extLst>
      <p:ext uri="{BB962C8B-B14F-4D97-AF65-F5344CB8AC3E}">
        <p14:creationId xmlns:p14="http://schemas.microsoft.com/office/powerpoint/2010/main" val="424435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97"/>
    </mc:Choice>
    <mc:Fallback xmlns="">
      <p:transition spd="slow" advTm="4449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Potential Vs Kinetic Energy (T-Chart)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800" b="1" u="sng" dirty="0"/>
              <a:t>Potential Energy</a:t>
            </a:r>
          </a:p>
          <a:p>
            <a:r>
              <a:rPr lang="en-US" sz="2800" u="sng" dirty="0"/>
              <a:t>What is the definition?</a:t>
            </a:r>
          </a:p>
          <a:p>
            <a:pPr lvl="1"/>
            <a:r>
              <a:rPr lang="en-US" sz="2600" dirty="0"/>
              <a:t>Stored energy</a:t>
            </a:r>
          </a:p>
          <a:p>
            <a:r>
              <a:rPr lang="en-US" sz="2800" u="sng" dirty="0"/>
              <a:t>What are types of potential energy?</a:t>
            </a:r>
          </a:p>
          <a:p>
            <a:pPr lvl="1"/>
            <a:r>
              <a:rPr lang="en-US" sz="2600" dirty="0"/>
              <a:t>Chemical </a:t>
            </a:r>
          </a:p>
          <a:p>
            <a:pPr lvl="1"/>
            <a:r>
              <a:rPr lang="en-US" sz="2600" dirty="0"/>
              <a:t>Gravitational</a:t>
            </a:r>
          </a:p>
          <a:p>
            <a:pPr lvl="1"/>
            <a:r>
              <a:rPr lang="en-US" sz="2600" dirty="0"/>
              <a:t>Elastic </a:t>
            </a:r>
          </a:p>
          <a:p>
            <a:r>
              <a:rPr lang="en-US" sz="2800" dirty="0"/>
              <a:t>What are some examples?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F41CC-1131-49DE-ACF1-48B0C723BA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800" b="1" u="sng" dirty="0"/>
              <a:t>Kinetic Energy</a:t>
            </a:r>
          </a:p>
          <a:p>
            <a:r>
              <a:rPr lang="en-US" sz="2800" u="sng" dirty="0"/>
              <a:t>What is the definition?</a:t>
            </a:r>
          </a:p>
          <a:p>
            <a:pPr lvl="1"/>
            <a:r>
              <a:rPr lang="en-US" sz="2600" dirty="0"/>
              <a:t>Energy of movement</a:t>
            </a:r>
          </a:p>
          <a:p>
            <a:r>
              <a:rPr lang="en-US" sz="2800" u="sng" dirty="0"/>
              <a:t>What are types of kinetic energy?</a:t>
            </a:r>
          </a:p>
          <a:p>
            <a:pPr lvl="1"/>
            <a:r>
              <a:rPr lang="en-US" sz="2600" dirty="0"/>
              <a:t>Electrical (moving electrons)</a:t>
            </a:r>
          </a:p>
          <a:p>
            <a:pPr lvl="1"/>
            <a:r>
              <a:rPr lang="en-US" sz="2600" dirty="0"/>
              <a:t>Radiant (moving waves)</a:t>
            </a:r>
          </a:p>
          <a:p>
            <a:pPr lvl="1"/>
            <a:r>
              <a:rPr lang="en-US" sz="2600" dirty="0"/>
              <a:t>Thermal (moving particles)</a:t>
            </a:r>
          </a:p>
          <a:p>
            <a:r>
              <a:rPr lang="en-US" sz="3000" dirty="0"/>
              <a:t>What are some </a:t>
            </a:r>
            <a:r>
              <a:rPr lang="en-US" sz="2800" dirty="0"/>
              <a:t>examples</a:t>
            </a:r>
            <a:r>
              <a:rPr lang="en-US" sz="3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492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Exit Quiz PS.5A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64" y="2070429"/>
            <a:ext cx="11660956" cy="4054166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/>
              <a:t>Energy is the ability to do work </a:t>
            </a:r>
          </a:p>
          <a:p>
            <a:pPr marL="666900" lvl="1" indent="-342900">
              <a:buAutoNum type="alphaLcPeriod"/>
            </a:pPr>
            <a:r>
              <a:rPr lang="en-US" sz="2800" dirty="0"/>
              <a:t>True		b. False</a:t>
            </a:r>
          </a:p>
          <a:p>
            <a:pPr marL="342900" indent="-342900">
              <a:buAutoNum type="arabicPeriod"/>
            </a:pPr>
            <a:r>
              <a:rPr lang="en-US" sz="2800" dirty="0"/>
              <a:t>Which of the following is NOT a type of energy?</a:t>
            </a:r>
          </a:p>
          <a:p>
            <a:pPr marL="324000" lvl="1" indent="0">
              <a:buNone/>
            </a:pPr>
            <a:r>
              <a:rPr lang="en-US" sz="2600" dirty="0"/>
              <a:t>a. Electrical		b. kinetic		c. mechanical		d. radical</a:t>
            </a:r>
          </a:p>
          <a:p>
            <a:pPr marL="342900" indent="-342900">
              <a:buAutoNum type="arabicPeriod"/>
            </a:pPr>
            <a:r>
              <a:rPr lang="en-US" sz="2800" dirty="0"/>
              <a:t>A moving train is exhibiting potential energy.</a:t>
            </a:r>
          </a:p>
          <a:p>
            <a:pPr marL="666900" lvl="1" indent="-342900">
              <a:buAutoNum type="alphaLcPeriod"/>
            </a:pPr>
            <a:r>
              <a:rPr lang="en-US" sz="2800" dirty="0"/>
              <a:t>True		b. False</a:t>
            </a:r>
          </a:p>
          <a:p>
            <a:pPr marL="342900" indent="-342900">
              <a:buAutoNum type="arabicPeriod"/>
            </a:pPr>
            <a:r>
              <a:rPr lang="en-US" sz="2800" dirty="0"/>
              <a:t>Stored energy is potential energy and kinetic energy is the energy of motion.</a:t>
            </a:r>
          </a:p>
          <a:p>
            <a:pPr marL="324000" lvl="1" indent="0">
              <a:buNone/>
            </a:pPr>
            <a:r>
              <a:rPr lang="en-US" sz="2800" dirty="0"/>
              <a:t>a. True		b. False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2DCC6E5-5F54-4679-8C83-778829ECE60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001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453"/>
    </mc:Choice>
    <mc:Fallback xmlns="">
      <p:transition spd="slow" advTm="744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5.6|4.3|6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7.1|9.5|14.8|4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|3.6|6.4|5.2|13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|3.6|6.4|5.2|13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35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9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7.6|7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10.3|19.6|14.5"/>
</p:tagLst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2457</TotalTime>
  <Words>682</Words>
  <Application>Microsoft Office PowerPoint</Application>
  <PresentationFormat>Widescreen</PresentationFormat>
  <Paragraphs>77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Gill Sans MT</vt:lpstr>
      <vt:lpstr>Wingdings 2</vt:lpstr>
      <vt:lpstr>Dividend</vt:lpstr>
      <vt:lpstr>States and Form of Energy</vt:lpstr>
      <vt:lpstr>Greetings and Salutations</vt:lpstr>
      <vt:lpstr>SNAPSHOT</vt:lpstr>
      <vt:lpstr>What is Energy?</vt:lpstr>
      <vt:lpstr>Kinetic and Potential energy</vt:lpstr>
      <vt:lpstr>Kinetic &amp; Potential energy</vt:lpstr>
      <vt:lpstr>Kinetic &amp; Potential energy</vt:lpstr>
      <vt:lpstr>Forms of energy</vt:lpstr>
      <vt:lpstr>Forms of energy</vt:lpstr>
      <vt:lpstr>Forms of energy</vt:lpstr>
      <vt:lpstr>Energy Transformations</vt:lpstr>
      <vt:lpstr>States and Forms of Energy (PS.5a)</vt:lpstr>
      <vt:lpstr>Potential Vs Kinetic Energy (T-Chart)</vt:lpstr>
      <vt:lpstr>Exit Quiz PS.5A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States and Form of Energy</dc:title>
  <dc:creator>Andrea Bryant</dc:creator>
  <cp:lastModifiedBy>Andrea Bryant</cp:lastModifiedBy>
  <cp:revision>42</cp:revision>
  <dcterms:created xsi:type="dcterms:W3CDTF">2016-01-01T16:16:08Z</dcterms:created>
  <dcterms:modified xsi:type="dcterms:W3CDTF">2019-09-21T18:56:02Z</dcterms:modified>
</cp:coreProperties>
</file>