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ink/inkAction1.xml" ContentType="application/vnd.ms-office.inkAction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9AFABC-9728-4F13-BFCE-13B21E9A86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2AA659-9855-44C3-BC64-C3EF8D986B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38D53-4DA6-430A-AF43-2705AF2B9F4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A43E5-6E4F-45E7-827B-7C2E417636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24BBB-4870-4D56-89CA-7A8EB9F19C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4018C-33F7-4E2A-80EE-47A1A0D26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71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04065" units="1/cm"/>
          <inkml:channelProperty channel="Y" name="resolution" value="64.78704" units="1/cm"/>
          <inkml:channelProperty channel="T" name="resolution" value="1" units="1/dev"/>
        </inkml:channelProperties>
      </inkml:inkSource>
      <inkml:timestamp xml:id="ts0" timeString="2017-10-26T09:57:47.6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86007">
    <iact:property name="dataType"/>
    <iact:actionData xml:id="d0">
      <inkml:trace xmlns:inkml="http://www.w3.org/2003/InkML" xml:id="stk0" contextRef="#ctx0" brushRef="#br0">17402 13293 0,'0'0'17,"0"0"-17,0 0 0,0 0 0,0 0 0,0 0 0,0 0 0,0 0 0,0 0 0,0 0 0,0 0 0,0 0 0,0 0 0,0 0 4,0 0 7,0 0 0,0 0-3,25 304 3,-25-304 0,0 0-1,26 203 1,-26-203-3,0 0 2,0 0 0,0 0 0,76 177 0,-76-177 0,0 0 0,0 0-1,0 0 2,0 0-2,25 153 2,-25-153-2,0 0 2,0 0-1,0 0 0,0 0-1,0 0 1</inkml:trace>
    </iact:actionData>
  </iact:action>
  <iact:action type="add" startTime="86836">
    <iact:property name="dataType"/>
    <iact:actionData xml:id="d1">
      <inkml:trace xmlns:inkml="http://www.w3.org/2003/InkML" xml:id="stk1" contextRef="#ctx0" brushRef="#br0">17326 13039 0,'0'0'9,"0"0"2,0 0-2,0 0 1,0 0 0,0 0 0,0 0 0,0 0 0,0 0 0,0 0 0,0 0 0,304-76 1,-304 76-1,229-76 2,-229 76-4,203-102 2,-203 102-1,177-76 1,-177 76 2,127-51-4</inkml:trace>
    </iact:actionData>
  </iact:action>
  <iact:action type="add" startTime="87305">
    <iact:property name="dataType"/>
    <iact:actionData xml:id="d2">
      <inkml:trace xmlns:inkml="http://www.w3.org/2003/InkML" xml:id="stk2" contextRef="#ctx0" brushRef="#br0">17174 13724 0,'0'0'7,"0"0"3,0 0 1,0 0-1,0 0 0,0 0 0,0 0 0,0 0 0,0 0 0,329-76 0,-329 76 0,0 0 0,203-76 1,-203 76 0,0 0-2,0 0 0,203-26 1,-203 26 0,0 0 0,0 0 0</inkml:trace>
    </iact:actionData>
  </iact:action>
  <iact:action type="add" startTime="88079">
    <iact:property name="dataType"/>
    <iact:actionData xml:id="d3">
      <inkml:trace xmlns:inkml="http://www.w3.org/2003/InkML" xml:id="stk3" contextRef="#ctx0" brushRef="#br0">18848 13267 0,'0'0'10,"0"0"0,0 0 1,0 0-2,0 0 2,0 0-3,0 0 2,0 0 1,0 0-1,0 0-1,0 0 2,0 0-1,279-25 0,-279 25 1,203-152 1</inkml:trace>
    </iact:actionData>
  </iact:action>
  <iact:action type="add" startTime="88420">
    <iact:property name="dataType"/>
    <iact:actionData xml:id="d4">
      <inkml:trace xmlns:inkml="http://www.w3.org/2003/InkML" xml:id="stk4" contextRef="#ctx0" brushRef="#br0">18442 14028 0,'0'0'7,"0"0"3,0 0 0,0 0 0,0 0 0,0 0 1,0 0-2,0 0 2,355-177-3,-355 177 3,0 0 0,254-102 0,-254 102-3,178-51 3,-178 51-1,202-50 1,-202 50-3</inkml:trace>
    </iact:actionData>
  </iact:action>
  <iact:action type="add" startTime="88966">
    <iact:property name="dataType"/>
    <iact:actionData xml:id="d5">
      <inkml:trace xmlns:inkml="http://www.w3.org/2003/InkML" xml:id="stk5" contextRef="#ctx0" brushRef="#br0">20116 12709 0,'0'0'8,"0"0"3,0 0-2,0 0 2,0 0-2,0 0 0,0 0 2,0 0-1,0 305 0,0-305 0,0 0 0,0 202 3,0-202-5,0 0 2,26 229 0,-26-229-1,51 228 2,-51-228-1,0 0-1,0 127 1,0-127 0,0 0 1,0 0-2,0 0 1,0 0 1,0 0-2,0 0 1,0 0 1,0-102-1,-26 26-1,26 0 1,0 0 0,0 25 0,0 1 0,0-26 0,0 25 0,26-25-1,-1 0 1,0 25 1,1 26-1,-1-26 0,0 25 0,1 1 0,24 25 0,-24-25-1,25 25 2,-26 0-1,26 25 0,-1 0-1,-24 1 2,25 25-1,-26-1-1,0 1 0,1-26 3,-1 26-3,-25-26 1,25 1-1,-25-26 2,0 25-1,0-25 0,0 26 0,0-26 0,0 0 0,0 0 0,0 0-1,0 0 2,0-26-1,0-25 0,26 26 1,-26-26-1,0 26 0,0-51 0,25 0 0,0 0 0,-25 25-1,77 0 4,-27 0-5,-24 26 2,-1 25 1,-25-25-2,25 25 2,1-26-2,-1 26 0,1 0 2,-26 0-1,50 0-3,-24 0 5,-1 26-3,0-26 1,1 50 0,24 1-1,-24 0 1,-1 0 1,1 25-2,-1-25 1,0-1 0,-25-24 1,26 24-2,-26-24 1,0 24-1,25-24 1,-25-1 0,0-25 0,0 26 0,0-26 0,0 25 0,0-25-1,0 0 2,0 25-1,0-25-1</inkml:trace>
    </iact:actionData>
  </iact:action>
  <iact:action type="add" startTime="90459">
    <iact:property name="dataType"/>
    <iact:actionData xml:id="d6">
      <inkml:trace xmlns:inkml="http://www.w3.org/2003/InkML" xml:id="stk6" contextRef="#ctx0" brushRef="#br0">22501 12633 0,'0'0'8,"0"0"2,0 0-1,0 0 2,0 0-1,0 0 0,0 0 0,0 0-1,0 0 2,0 0-2,0 0 2,0 0-1,0 0 1,0 0-2,25-254 2,-25 254-1,0 0-1,0 0 0,0 0 2,0 0-1,0 0 0,0 0 0,-126-203 4,126 203-6,0 0 0,0 0 2,0 0 0,-178 0 1,178 0-2,0 0 1,-203 51 2,203-51-4,0 0 2,-152 76 0,152-76-1,0 0 1,0 0 0,-102 102 1,102-102-2,0 0 2,-76 76-1,76-25-1,-25-1 1,25-24 0,-25 24 0,25-50 0,0 26 0,0-1 0,0 0 0,0 1-1,0-26 1,0 51 0,25-26 1,0 26-1,1-26-1,-1 0 2,0-25-2,-25 0 3,26 0-4,-1 0 2,0 0 2,1 0-3,-1-25-1,26-26 4,25 1-3,-25-1 2,0 0-2,-1 0 1,-24 1 1,24-1-1,-24-51-2,-1 52 3,-25-1-2,25 0 2,-25 26-2,0 0 1,0-1 0,0 26 0,0-25 0,0 25-1,0 0 2,0 0-1,0 0-1,0 0 1,0 0 0,0 0 0,0 0 1,0 0-2,26 25 1,-26-25 0,25 26 0,1 24 0,-1-24 0,0-1 0,1 26 0,-1-26 0,0 0 0,26 1 0,0 25 0,-26-26 0,1 0 0,-1-25-1,0 26 1,1-26 0,-1 25 0,0-25 0,-25 25 0,26-25 0,-26 0 0,25 0 0,-25 0 0,0 0-1,0 0 3,0 0-3,26 0 1,24 0 0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44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5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44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5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2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1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6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9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0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0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3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FE7753E-1975-45C1-BB4F-68FD34D609DE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8338347-4A0D-45F0-AADD-9895E2432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0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8.m4a"/><Relationship Id="rId7" Type="http://schemas.openxmlformats.org/officeDocument/2006/relationships/image" Target="../media/image5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microsoft.com/office/2011/relationships/inkAction" Target="../ink/inkAction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9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1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12.m4a"/><Relationship Id="rId7" Type="http://schemas.openxmlformats.org/officeDocument/2006/relationships/image" Target="../media/image11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4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6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Force and Simple Machines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PS.8 Notes Part 2</a:t>
            </a:r>
          </a:p>
        </p:txBody>
      </p:sp>
    </p:spTree>
    <p:extLst>
      <p:ext uri="{BB962C8B-B14F-4D97-AF65-F5344CB8AC3E}">
        <p14:creationId xmlns:p14="http://schemas.microsoft.com/office/powerpoint/2010/main" val="218116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Greetings and Salutations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15921"/>
            <a:ext cx="10138893" cy="428007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u="sng" dirty="0"/>
              <a:t>Today, I will</a:t>
            </a:r>
            <a:r>
              <a:rPr lang="en-US" sz="2800" b="1" dirty="0"/>
              <a:t> </a:t>
            </a:r>
            <a:r>
              <a:rPr lang="en-US" sz="2800" dirty="0"/>
              <a:t>investigate force, work and power, </a:t>
            </a:r>
          </a:p>
          <a:p>
            <a:pPr marL="45720" indent="0">
              <a:buNone/>
            </a:pPr>
            <a:r>
              <a:rPr lang="en-US" sz="2800" b="1" u="sng" dirty="0"/>
              <a:t>So I can</a:t>
            </a:r>
            <a:r>
              <a:rPr lang="en-US" sz="2800" dirty="0"/>
              <a:t> explain how simple machines operate.</a:t>
            </a:r>
          </a:p>
          <a:p>
            <a:pPr marL="45720" indent="0">
              <a:buNone/>
            </a:pPr>
            <a:r>
              <a:rPr lang="en-US" sz="2800" b="1" u="sng" dirty="0"/>
              <a:t>I know I have it when</a:t>
            </a:r>
            <a:r>
              <a:rPr lang="en-US" sz="2800" dirty="0"/>
              <a:t> I calculate force, work and power accurately.</a:t>
            </a:r>
          </a:p>
          <a:p>
            <a:pPr marL="45720" indent="0">
              <a:buNone/>
            </a:pPr>
            <a:endParaRPr lang="en-US" sz="28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8225EFA-07A9-4B1C-9F2F-EB2A2B3F8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19"/>
    </mc:Choice>
    <mc:Fallback xmlns="">
      <p:transition spd="slow" advTm="24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Force?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/>
              <a:t>Force</a:t>
            </a:r>
            <a:r>
              <a:rPr lang="en-US" sz="2800" dirty="0"/>
              <a:t> is simply a push or pull. </a:t>
            </a:r>
          </a:p>
          <a:p>
            <a:r>
              <a:rPr lang="en-US" sz="2800" dirty="0"/>
              <a:t>A force can cause objects to move, stop moving, change </a:t>
            </a:r>
            <a:r>
              <a:rPr lang="en-US" sz="2800" u="sng" dirty="0"/>
              <a:t>speed</a:t>
            </a:r>
            <a:r>
              <a:rPr lang="en-US" sz="2800" dirty="0"/>
              <a:t>, or change direction. </a:t>
            </a:r>
          </a:p>
          <a:p>
            <a:r>
              <a:rPr lang="en-US" sz="2800" dirty="0"/>
              <a:t>All forces have a size </a:t>
            </a:r>
            <a:r>
              <a:rPr lang="en-US" sz="2800" u="sng" dirty="0"/>
              <a:t>and</a:t>
            </a:r>
            <a:r>
              <a:rPr lang="en-US" sz="2800" dirty="0"/>
              <a:t> direction. </a:t>
            </a:r>
          </a:p>
          <a:p>
            <a:r>
              <a:rPr lang="en-US" sz="2800" dirty="0"/>
              <a:t>Force is measured using the </a:t>
            </a:r>
            <a:r>
              <a:rPr lang="en-US" sz="2800" u="sng" dirty="0"/>
              <a:t>newton</a:t>
            </a:r>
            <a:r>
              <a:rPr lang="en-US" sz="2800" dirty="0"/>
              <a:t> (N). </a:t>
            </a:r>
          </a:p>
          <a:p>
            <a:r>
              <a:rPr lang="en-US" sz="2800" dirty="0"/>
              <a:t>The </a:t>
            </a:r>
            <a:r>
              <a:rPr lang="en-US" sz="2800" u="sng" dirty="0"/>
              <a:t>greater</a:t>
            </a:r>
            <a:r>
              <a:rPr lang="en-US" sz="2800" dirty="0"/>
              <a:t> the force, the more </a:t>
            </a:r>
            <a:r>
              <a:rPr lang="en-US" sz="2800" dirty="0" err="1"/>
              <a:t>newtons</a:t>
            </a:r>
            <a:r>
              <a:rPr lang="en-US" sz="2800" dirty="0"/>
              <a:t>. </a:t>
            </a:r>
          </a:p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6DA0A08-6D67-4B93-96A8-1CFBB1C5D9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34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56"/>
    </mc:Choice>
    <mc:Fallback xmlns="">
      <p:transition spd="slow" advTm="66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Force?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/>
              <a:t>Applied force occurs when force (a push or pull) is </a:t>
            </a:r>
            <a:r>
              <a:rPr lang="en-US" sz="2800" u="sng" dirty="0"/>
              <a:t>applied</a:t>
            </a:r>
            <a:r>
              <a:rPr lang="en-US" sz="2800" dirty="0"/>
              <a:t> to an object by another object. </a:t>
            </a:r>
          </a:p>
          <a:p>
            <a:r>
              <a:rPr lang="en-US" sz="2800" dirty="0"/>
              <a:t>Pushing or </a:t>
            </a:r>
            <a:r>
              <a:rPr lang="en-US" sz="2800" u="sng" dirty="0"/>
              <a:t>pulling</a:t>
            </a:r>
            <a:r>
              <a:rPr lang="en-US" sz="2800" dirty="0"/>
              <a:t> a chair across the room.</a:t>
            </a:r>
          </a:p>
          <a:p>
            <a:pPr lvl="0"/>
            <a:r>
              <a:rPr lang="en-US" sz="2800" u="sng" dirty="0"/>
              <a:t>Friction </a:t>
            </a:r>
            <a:r>
              <a:rPr lang="en-US" sz="2800" dirty="0"/>
              <a:t>is the force that opposes the sliding motion between two surfaces that are touching. </a:t>
            </a:r>
          </a:p>
          <a:p>
            <a:r>
              <a:rPr lang="en-US" sz="2800" dirty="0"/>
              <a:t>Friction is what makes it </a:t>
            </a:r>
            <a:r>
              <a:rPr lang="en-US" sz="2800" u="sng" dirty="0"/>
              <a:t>difficult</a:t>
            </a:r>
            <a:r>
              <a:rPr lang="en-US" sz="2800" dirty="0"/>
              <a:t> to slide your chair across the room. </a:t>
            </a:r>
          </a:p>
          <a:p>
            <a:r>
              <a:rPr lang="en-US" sz="2800" dirty="0"/>
              <a:t>Friction causes the work put into a machine to always be </a:t>
            </a:r>
            <a:r>
              <a:rPr lang="en-US" sz="2800" u="sng" dirty="0"/>
              <a:t>greater </a:t>
            </a:r>
            <a:r>
              <a:rPr lang="en-US" sz="2800" dirty="0"/>
              <a:t>than the work output.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7EC1A74-4BED-4C44-888C-7348BBABD9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893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250"/>
    </mc:Choice>
    <mc:Fallback xmlns="">
      <p:transition spd="slow" advTm="90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47303"/>
          </a:xfrm>
        </p:spPr>
        <p:txBody>
          <a:bodyPr/>
          <a:lstStyle/>
          <a:p>
            <a:r>
              <a:rPr lang="en-US" dirty="0"/>
              <a:t>What is Force?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56903"/>
            <a:ext cx="9872871" cy="4038600"/>
          </a:xfrm>
        </p:spPr>
        <p:txBody>
          <a:bodyPr/>
          <a:lstStyle/>
          <a:p>
            <a:pPr lvl="0"/>
            <a:r>
              <a:rPr lang="en-US" sz="2800" dirty="0"/>
              <a:t>Net force is the </a:t>
            </a:r>
            <a:r>
              <a:rPr lang="en-US" sz="2800" u="sng" dirty="0"/>
              <a:t>sum</a:t>
            </a:r>
            <a:r>
              <a:rPr lang="en-US" sz="2800" dirty="0"/>
              <a:t> of all the forces being applied to an object. </a:t>
            </a:r>
          </a:p>
          <a:p>
            <a:r>
              <a:rPr lang="en-US" sz="2800" dirty="0"/>
              <a:t>If you are trying to push a table across the room and a friend decides to help you by pulling the table in the same direction, the two forces </a:t>
            </a:r>
            <a:r>
              <a:rPr lang="en-US" sz="2800" u="sng" dirty="0"/>
              <a:t>add</a:t>
            </a:r>
            <a:r>
              <a:rPr lang="en-US" sz="2800" dirty="0"/>
              <a:t> up to enough force to move the table. </a:t>
            </a:r>
          </a:p>
          <a:p>
            <a:r>
              <a:rPr lang="en-US" sz="2800" dirty="0"/>
              <a:t>Adding these two forces together equals the </a:t>
            </a:r>
            <a:r>
              <a:rPr lang="en-US" sz="2800" u="sng" dirty="0"/>
              <a:t>net force</a:t>
            </a:r>
            <a:r>
              <a:rPr lang="en-US" sz="2800" dirty="0"/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1960" y="3947057"/>
            <a:ext cx="2933760" cy="254259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9C3C614-6413-4E7B-ADBC-0DF86CF762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607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551"/>
    </mc:Choice>
    <mc:Fallback xmlns="">
      <p:transition spd="slow" advTm="94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vs. Weight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u="sng" dirty="0"/>
              <a:t>Mass</a:t>
            </a:r>
            <a:r>
              <a:rPr lang="en-US" sz="2800" dirty="0"/>
              <a:t> is the amount of matter in an object. </a:t>
            </a:r>
          </a:p>
          <a:p>
            <a:pPr lvl="0"/>
            <a:r>
              <a:rPr lang="en-US" sz="2800" dirty="0"/>
              <a:t>Gravity is a </a:t>
            </a:r>
            <a:r>
              <a:rPr lang="en-US" sz="2800" u="sng" dirty="0"/>
              <a:t>force</a:t>
            </a:r>
            <a:r>
              <a:rPr lang="en-US" sz="2800" dirty="0"/>
              <a:t> of attraction between objects that depends on the mass of the objects. </a:t>
            </a:r>
          </a:p>
          <a:p>
            <a:pPr lvl="0"/>
            <a:r>
              <a:rPr lang="en-US" sz="2800" u="sng" dirty="0"/>
              <a:t>Weight</a:t>
            </a:r>
            <a:r>
              <a:rPr lang="en-US" sz="2800" dirty="0"/>
              <a:t> is a measure of the gravitational force acting on the mass of an object. </a:t>
            </a:r>
          </a:p>
          <a:p>
            <a:r>
              <a:rPr lang="en-US" sz="2800" dirty="0"/>
              <a:t>Weight is a measure of the force of gravity, so it is measured in </a:t>
            </a:r>
            <a:r>
              <a:rPr lang="en-US" sz="2800" u="sng" dirty="0" err="1"/>
              <a:t>newtons</a:t>
            </a:r>
            <a:r>
              <a:rPr lang="en-US" sz="2800" dirty="0"/>
              <a:t> (N).</a:t>
            </a:r>
          </a:p>
          <a:p>
            <a:endParaRPr lang="en-US" sz="28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2CD0820-67DC-49CC-952A-E89C6B2FE63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68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08"/>
    </mc:Choice>
    <mc:Fallback xmlns="">
      <p:transition spd="slow" advTm="90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vs. Weight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9872871" cy="4267200"/>
          </a:xfrm>
        </p:spPr>
        <p:txBody>
          <a:bodyPr/>
          <a:lstStyle/>
          <a:p>
            <a:pPr lvl="0"/>
            <a:r>
              <a:rPr lang="en-US" sz="2800" b="1" dirty="0"/>
              <a:t>Mass is related to how much “stuff” there is and weight is related to the gravitational pull of the Earth on that “stuff. “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912" y="2982415"/>
            <a:ext cx="4271296" cy="344124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625E5DB-51A4-416C-A3B4-6D052DD40D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96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64"/>
    </mc:Choice>
    <mc:Fallback xmlns="">
      <p:transition spd="slow" advTm="89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Force, Mass, and 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/>
              <a:t>Acceleration</a:t>
            </a:r>
            <a:r>
              <a:rPr lang="en-US" sz="2800" dirty="0"/>
              <a:t> takes place when an object’s velocity changes. </a:t>
            </a:r>
          </a:p>
          <a:p>
            <a:r>
              <a:rPr lang="en-US" sz="2800" dirty="0"/>
              <a:t>The amount of acceleration that takes place </a:t>
            </a:r>
            <a:r>
              <a:rPr lang="en-US" sz="2800" u="sng" dirty="0"/>
              <a:t>depends</a:t>
            </a:r>
            <a:r>
              <a:rPr lang="en-US" sz="2800" dirty="0"/>
              <a:t> on the size of the force and the mass of the object. </a:t>
            </a:r>
          </a:p>
          <a:p>
            <a:r>
              <a:rPr lang="en-US" sz="2800" b="1" dirty="0"/>
              <a:t>Force = mass x acceleration (</a:t>
            </a:r>
            <a:r>
              <a:rPr lang="en-US" sz="2800" b="1" u="sng" dirty="0"/>
              <a:t>F = ma)</a:t>
            </a:r>
            <a:endParaRPr lang="en-US" sz="2800" dirty="0"/>
          </a:p>
          <a:p>
            <a:r>
              <a:rPr lang="en-US" sz="2800" dirty="0"/>
              <a:t>As mass increases, acceleration </a:t>
            </a:r>
            <a:r>
              <a:rPr lang="en-US" sz="2800" u="sng" dirty="0"/>
              <a:t>decreases</a:t>
            </a:r>
            <a:r>
              <a:rPr lang="en-US" sz="2800" dirty="0"/>
              <a:t>.</a:t>
            </a:r>
          </a:p>
          <a:p>
            <a:r>
              <a:rPr lang="en-US" sz="2800" dirty="0"/>
              <a:t>As force increases, acceleration </a:t>
            </a:r>
            <a:r>
              <a:rPr lang="en-US" sz="2800" u="sng" dirty="0"/>
              <a:t>increases.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243C7A1-C3C4-4B41-A532-58F9A7D2B4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231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586"/>
    </mc:Choice>
    <mc:Fallback xmlns="">
      <p:transition spd="slow" advTm="94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07720"/>
          </a:xfrm>
        </p:spPr>
        <p:txBody>
          <a:bodyPr/>
          <a:lstStyle/>
          <a:p>
            <a:r>
              <a:rPr lang="en-US" dirty="0"/>
              <a:t>Force, Mass, and 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b="1" dirty="0">
                <a:latin typeface="Cambria" panose="02040503050406030204" pitchFamily="18" charset="0"/>
              </a:rPr>
              <a:t>F = ? 	</a:t>
            </a:r>
          </a:p>
          <a:p>
            <a:r>
              <a:rPr lang="en-US" sz="2800" b="1" dirty="0">
                <a:latin typeface="Cambria" panose="02040503050406030204" pitchFamily="18" charset="0"/>
              </a:rPr>
              <a:t>m = </a:t>
            </a:r>
            <a:r>
              <a:rPr lang="en-US" sz="2800" b="1" u="sng" dirty="0">
                <a:latin typeface="Cambria" panose="02040503050406030204" pitchFamily="18" charset="0"/>
              </a:rPr>
              <a:t>1000 kg</a:t>
            </a:r>
            <a:r>
              <a:rPr lang="en-US" sz="2800" b="1" dirty="0">
                <a:latin typeface="Cambria" panose="02040503050406030204" pitchFamily="18" charset="0"/>
              </a:rPr>
              <a:t>	</a:t>
            </a:r>
          </a:p>
          <a:p>
            <a:r>
              <a:rPr lang="en-US" sz="2800" b="1" dirty="0">
                <a:latin typeface="Cambria" panose="02040503050406030204" pitchFamily="18" charset="0"/>
              </a:rPr>
              <a:t>a = </a:t>
            </a:r>
            <a:r>
              <a:rPr lang="en-US" sz="2800" b="1" u="sng" dirty="0">
                <a:latin typeface="Cambria" panose="02040503050406030204" pitchFamily="18" charset="0"/>
              </a:rPr>
              <a:t>0.05 m/s</a:t>
            </a:r>
            <a:r>
              <a:rPr lang="en-US" sz="2800" b="1" u="sng" baseline="30000" dirty="0">
                <a:latin typeface="Cambria" panose="02040503050406030204" pitchFamily="18" charset="0"/>
              </a:rPr>
              <a:t>2</a:t>
            </a:r>
            <a:endParaRPr lang="en-US" sz="2800" dirty="0">
              <a:latin typeface="Cambria" panose="02040503050406030204" pitchFamily="18" charset="0"/>
            </a:endParaRPr>
          </a:p>
          <a:p>
            <a:r>
              <a:rPr lang="en-US" sz="2800" b="1" dirty="0">
                <a:latin typeface="Cambria" panose="02040503050406030204" pitchFamily="18" charset="0"/>
              </a:rPr>
              <a:t>F = </a:t>
            </a:r>
            <a:r>
              <a:rPr lang="en-US" sz="2800" b="1" u="sng" dirty="0">
                <a:latin typeface="Cambria" panose="02040503050406030204" pitchFamily="18" charset="0"/>
              </a:rPr>
              <a:t>50 N</a:t>
            </a:r>
            <a:endParaRPr lang="en-US" sz="28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874" y="1348740"/>
            <a:ext cx="5151121" cy="26517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117006-E703-4248-A1B3-14C5D43892C8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182640" y="4383360"/>
              <a:ext cx="2073240" cy="703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117006-E703-4248-A1B3-14C5D43892C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3280" y="4374000"/>
                <a:ext cx="2091960" cy="7225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A9D9971-D8AE-49A5-86EC-9481C3DF425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8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06"/>
    </mc:Choice>
    <mc:Fallback xmlns="">
      <p:transition spd="slow" advTm="100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36585"/>
          </a:xfrm>
        </p:spPr>
        <p:txBody>
          <a:bodyPr/>
          <a:lstStyle/>
          <a:p>
            <a:r>
              <a:rPr lang="en-US" dirty="0"/>
              <a:t>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46185"/>
            <a:ext cx="9872871" cy="4038600"/>
          </a:xfrm>
        </p:spPr>
        <p:txBody>
          <a:bodyPr>
            <a:normAutofit/>
          </a:bodyPr>
          <a:lstStyle/>
          <a:p>
            <a:pPr lvl="0"/>
            <a:r>
              <a:rPr lang="en-US" sz="2800" u="sng" dirty="0"/>
              <a:t>Work </a:t>
            </a:r>
            <a:r>
              <a:rPr lang="en-US" sz="2800" dirty="0"/>
              <a:t>occurs when a force is applied to an object and the object moves in the direction of the applied force.</a:t>
            </a:r>
          </a:p>
          <a:p>
            <a:r>
              <a:rPr lang="en-US" sz="2800" b="1" dirty="0"/>
              <a:t>Work = force x distance (</a:t>
            </a:r>
            <a:r>
              <a:rPr lang="en-US" sz="2800" b="1" u="sng" dirty="0"/>
              <a:t>W = </a:t>
            </a:r>
            <a:r>
              <a:rPr lang="en-US" sz="2800" b="1" u="sng" dirty="0" err="1"/>
              <a:t>Fd</a:t>
            </a:r>
            <a:r>
              <a:rPr lang="en-US" sz="2800" b="1" dirty="0"/>
              <a:t>)</a:t>
            </a:r>
            <a:endParaRPr lang="en-US" sz="2800" dirty="0"/>
          </a:p>
          <a:p>
            <a:pPr lvl="0"/>
            <a:r>
              <a:rPr lang="en-US" sz="2800" dirty="0"/>
              <a:t>Work only takes place if a force makes an object move in the </a:t>
            </a:r>
            <a:r>
              <a:rPr lang="en-US" sz="2800" u="sng" dirty="0"/>
              <a:t>direction</a:t>
            </a:r>
            <a:r>
              <a:rPr lang="en-US" sz="2800" dirty="0"/>
              <a:t> of the force.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435" y="3808811"/>
            <a:ext cx="5396286" cy="276804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A1F6936-874E-44CF-9D3C-F0E05628AAA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156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45"/>
    </mc:Choice>
    <mc:Fallback xmlns="">
      <p:transition spd="slow" advTm="94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/>
              <a:t>Power</a:t>
            </a:r>
            <a:r>
              <a:rPr lang="en-US" sz="2800" dirty="0"/>
              <a:t> is the amount of work done in a set period of time. </a:t>
            </a:r>
          </a:p>
          <a:p>
            <a:r>
              <a:rPr lang="en-US" sz="2800" dirty="0"/>
              <a:t>It is the </a:t>
            </a:r>
            <a:r>
              <a:rPr lang="en-US" sz="2800" u="sng" dirty="0"/>
              <a:t>rate</a:t>
            </a:r>
            <a:r>
              <a:rPr lang="en-US" sz="2800" dirty="0"/>
              <a:t> (speed) at which work is done or how fast work occurs.</a:t>
            </a:r>
          </a:p>
          <a:p>
            <a:r>
              <a:rPr lang="en-US" sz="2800" b="1" dirty="0"/>
              <a:t>Power = work/time (</a:t>
            </a:r>
            <a:r>
              <a:rPr lang="en-US" sz="2800" b="1" u="sng" dirty="0"/>
              <a:t>P = W/t</a:t>
            </a:r>
            <a:r>
              <a:rPr lang="en-US" sz="2800" b="1" dirty="0"/>
              <a:t>)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7EFCCEF-8E6C-48B2-BE31-DDD0E0C18F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79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31"/>
    </mc:Choice>
    <mc:Fallback xmlns="">
      <p:transition spd="slow" advTm="34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93420"/>
          </a:xfrm>
        </p:spPr>
        <p:txBody>
          <a:bodyPr>
            <a:normAutofit fontScale="90000"/>
          </a:bodyPr>
          <a:lstStyle/>
          <a:p>
            <a:r>
              <a:rPr lang="en-US" dirty="0"/>
              <a:t>Simple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63039"/>
            <a:ext cx="9872871" cy="4942089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Machines are </a:t>
            </a:r>
            <a:r>
              <a:rPr lang="en-US" sz="2800" u="sng" dirty="0"/>
              <a:t>devices</a:t>
            </a:r>
            <a:r>
              <a:rPr lang="en-US" sz="2800" dirty="0"/>
              <a:t> or tools that make work easier. The six simple machines include</a:t>
            </a:r>
          </a:p>
          <a:p>
            <a:r>
              <a:rPr lang="en-US" sz="2800" dirty="0"/>
              <a:t>Lever, inclined plane, screw, wheel and axle, wedge, and pulley.</a:t>
            </a:r>
          </a:p>
          <a:p>
            <a:endParaRPr lang="en-US" sz="2800" dirty="0"/>
          </a:p>
          <a:p>
            <a:r>
              <a:rPr lang="en-US" sz="2800" u="sng" dirty="0"/>
              <a:t>LEVER</a:t>
            </a:r>
          </a:p>
          <a:p>
            <a:endParaRPr lang="en-US" sz="2800" u="sng" dirty="0"/>
          </a:p>
          <a:p>
            <a:endParaRPr lang="en-US" sz="2800" u="sng" dirty="0"/>
          </a:p>
          <a:p>
            <a:r>
              <a:rPr lang="en-US" sz="2800" u="sng" dirty="0"/>
              <a:t>Inclined Plane</a:t>
            </a:r>
          </a:p>
          <a:p>
            <a:pPr marL="45720" indent="0">
              <a:buNone/>
            </a:pPr>
            <a:r>
              <a:rPr lang="en-US" sz="2800" u="sng" dirty="0"/>
              <a:t>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64" y="3145503"/>
            <a:ext cx="2717018" cy="1472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5084" y="4869180"/>
            <a:ext cx="2460015" cy="153594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BA01A41-4242-4374-B650-95C96BFF82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75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90"/>
    </mc:Choice>
    <mc:Fallback xmlns="">
      <p:transition spd="slow" advTm="71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026" y="358954"/>
            <a:ext cx="9875520" cy="762000"/>
          </a:xfrm>
        </p:spPr>
        <p:txBody>
          <a:bodyPr/>
          <a:lstStyle/>
          <a:p>
            <a:r>
              <a:rPr lang="en-US" dirty="0"/>
              <a:t>Simple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9872871" cy="5052060"/>
          </a:xfrm>
        </p:spPr>
        <p:txBody>
          <a:bodyPr>
            <a:normAutofit/>
          </a:bodyPr>
          <a:lstStyle/>
          <a:p>
            <a:r>
              <a:rPr lang="en-US" sz="2800" u="sng" dirty="0"/>
              <a:t>Screw</a:t>
            </a:r>
          </a:p>
          <a:p>
            <a:endParaRPr lang="en-US" sz="2800" u="sng" dirty="0"/>
          </a:p>
          <a:p>
            <a:r>
              <a:rPr lang="en-US" sz="2800" u="sng" dirty="0"/>
              <a:t>Wheel and Axle</a:t>
            </a:r>
          </a:p>
          <a:p>
            <a:endParaRPr lang="en-US" sz="2800" u="sng" dirty="0"/>
          </a:p>
          <a:p>
            <a:endParaRPr lang="en-US" sz="2800" u="sng" dirty="0"/>
          </a:p>
          <a:p>
            <a:r>
              <a:rPr lang="en-US" sz="2800" u="sng" dirty="0"/>
              <a:t>Wedge</a:t>
            </a:r>
          </a:p>
          <a:p>
            <a:endParaRPr lang="en-US" sz="2800" u="sng" dirty="0"/>
          </a:p>
          <a:p>
            <a:r>
              <a:rPr lang="en-US" sz="2800" u="sng" dirty="0"/>
              <a:t>Pulley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167" y="1018554"/>
            <a:ext cx="1998029" cy="12085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2167" y="2218512"/>
            <a:ext cx="2165668" cy="1255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9740" y="3589008"/>
            <a:ext cx="2148095" cy="14646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9740" y="5022473"/>
            <a:ext cx="2354317" cy="151579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5DA0466-A85D-4FB5-A56A-7B59F91950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192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39"/>
    </mc:Choice>
    <mc:Fallback xmlns="">
      <p:transition spd="slow" advTm="54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3440"/>
          </a:xfrm>
        </p:spPr>
        <p:txBody>
          <a:bodyPr/>
          <a:lstStyle/>
          <a:p>
            <a:r>
              <a:rPr lang="en-US" dirty="0"/>
              <a:t>Simple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63040"/>
            <a:ext cx="10424160" cy="4480560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Simple machines have different purposes:</a:t>
            </a:r>
          </a:p>
          <a:p>
            <a:r>
              <a:rPr lang="en-US" sz="2800" dirty="0"/>
              <a:t>To change the direction or </a:t>
            </a:r>
            <a:r>
              <a:rPr lang="en-US" sz="2800" u="sng" dirty="0"/>
              <a:t>distance </a:t>
            </a:r>
            <a:r>
              <a:rPr lang="en-US" sz="2800" dirty="0"/>
              <a:t>through which the force is applied.;</a:t>
            </a:r>
          </a:p>
          <a:p>
            <a:r>
              <a:rPr lang="en-US" sz="2800" dirty="0"/>
              <a:t>Using a cord to lift a window blind (</a:t>
            </a:r>
            <a:r>
              <a:rPr lang="en-US" sz="2800" u="sng" dirty="0"/>
              <a:t>pulley</a:t>
            </a:r>
            <a:r>
              <a:rPr lang="en-US" sz="2800" dirty="0"/>
              <a:t>)</a:t>
            </a:r>
          </a:p>
          <a:p>
            <a:r>
              <a:rPr lang="en-US" sz="2800" dirty="0"/>
              <a:t>To change the </a:t>
            </a:r>
            <a:r>
              <a:rPr lang="en-US" sz="2800" u="sng" dirty="0"/>
              <a:t>speed</a:t>
            </a:r>
            <a:r>
              <a:rPr lang="en-US" sz="2800" dirty="0"/>
              <a:t> at which the resistance moves;</a:t>
            </a:r>
          </a:p>
          <a:p>
            <a:r>
              <a:rPr lang="en-US" sz="2800" dirty="0"/>
              <a:t>Using a broom or bat to move objects (</a:t>
            </a:r>
            <a:r>
              <a:rPr lang="en-US" sz="2800" u="sng" dirty="0"/>
              <a:t>lever</a:t>
            </a:r>
            <a:r>
              <a:rPr lang="en-US" sz="2800" dirty="0"/>
              <a:t>)</a:t>
            </a:r>
          </a:p>
          <a:p>
            <a:r>
              <a:rPr lang="en-US" sz="2800" dirty="0"/>
              <a:t>To change the </a:t>
            </a:r>
            <a:r>
              <a:rPr lang="en-US" sz="2800" u="sng" dirty="0"/>
              <a:t>effort </a:t>
            </a:r>
            <a:r>
              <a:rPr lang="en-US" sz="2800" dirty="0"/>
              <a:t>needed (mechanical advantage).</a:t>
            </a:r>
          </a:p>
          <a:p>
            <a:r>
              <a:rPr lang="en-US" sz="2800" dirty="0"/>
              <a:t>Using a car jack to move a car upward (</a:t>
            </a:r>
            <a:r>
              <a:rPr lang="en-US" sz="2800" u="sng" dirty="0"/>
              <a:t>lever) </a:t>
            </a:r>
            <a:endParaRPr lang="en-US" sz="28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008D8D5-7AD3-4EEA-B654-C3855D6DD01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107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516"/>
    </mc:Choice>
    <mc:Fallback xmlns="">
      <p:transition spd="slow" advTm="90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540" y="2057400"/>
            <a:ext cx="10538460" cy="4274820"/>
          </a:xfrm>
        </p:spPr>
        <p:txBody>
          <a:bodyPr>
            <a:noAutofit/>
          </a:bodyPr>
          <a:lstStyle/>
          <a:p>
            <a:r>
              <a:rPr lang="en-US" sz="2800" u="sng" dirty="0"/>
              <a:t>Mechanical Advantage</a:t>
            </a:r>
            <a:r>
              <a:rPr lang="en-US" sz="2800" dirty="0"/>
              <a:t> is the ratio of a machine’s output force produced to the input force.</a:t>
            </a:r>
          </a:p>
          <a:p>
            <a:pPr lvl="0"/>
            <a:r>
              <a:rPr lang="en-US" sz="2800" dirty="0"/>
              <a:t>Friction makes doing work </a:t>
            </a:r>
            <a:r>
              <a:rPr lang="en-US" sz="2800" u="sng" dirty="0"/>
              <a:t>harder.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pPr lvl="0"/>
            <a:r>
              <a:rPr lang="en-US" sz="2800" u="sng" dirty="0"/>
              <a:t>Efficiency</a:t>
            </a:r>
            <a:r>
              <a:rPr lang="en-US" sz="2800" dirty="0"/>
              <a:t> is the measure of how much of the work you put into the machine is changed into energy that the machine uses to do work. </a:t>
            </a:r>
          </a:p>
          <a:p>
            <a:r>
              <a:rPr lang="en-US" sz="2800" dirty="0"/>
              <a:t>The more efficient a machine is, the less </a:t>
            </a:r>
            <a:r>
              <a:rPr lang="en-US" sz="2800" u="sng" dirty="0"/>
              <a:t>heat </a:t>
            </a:r>
            <a:r>
              <a:rPr lang="en-US" sz="2800" dirty="0"/>
              <a:t>it produces through friction.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004" y="2499320"/>
            <a:ext cx="2870832" cy="157738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017B790-BAF8-4F1C-AFF3-FB85ADDC25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888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98"/>
    </mc:Choice>
    <mc:Fallback xmlns="">
      <p:transition spd="slow" advTm="100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30286"/>
            <a:ext cx="9872871" cy="4091940"/>
          </a:xfrm>
        </p:spPr>
        <p:txBody>
          <a:bodyPr/>
          <a:lstStyle/>
          <a:p>
            <a:pPr lvl="0"/>
            <a:r>
              <a:rPr lang="en-US" sz="2800" dirty="0"/>
              <a:t>Seatbelts and airbags protect us from injuries that would be caused by Newton’s </a:t>
            </a:r>
            <a:r>
              <a:rPr lang="en-US" sz="2800" u="sng" dirty="0"/>
              <a:t>first</a:t>
            </a:r>
            <a:r>
              <a:rPr lang="en-US" sz="2800" dirty="0"/>
              <a:t> law of motion. </a:t>
            </a:r>
          </a:p>
          <a:p>
            <a:r>
              <a:rPr lang="en-US" sz="2800" dirty="0"/>
              <a:t>Without these restraining devices, our bodies would continue to move </a:t>
            </a:r>
            <a:r>
              <a:rPr lang="en-US" sz="2800" u="sng" dirty="0"/>
              <a:t>forward</a:t>
            </a:r>
            <a:r>
              <a:rPr lang="en-US" sz="2800" dirty="0"/>
              <a:t> during sudden stops or crashes. </a:t>
            </a:r>
          </a:p>
          <a:p>
            <a:pPr lvl="0"/>
            <a:r>
              <a:rPr lang="en-US" sz="2800" dirty="0"/>
              <a:t>Headrests are placed in cars to prevent </a:t>
            </a:r>
            <a:r>
              <a:rPr lang="en-US" sz="2800" u="sng" dirty="0"/>
              <a:t>neck</a:t>
            </a:r>
            <a:r>
              <a:rPr lang="en-US" sz="2800" dirty="0"/>
              <a:t> injuries during rear-end collisions. </a:t>
            </a:r>
          </a:p>
          <a:p>
            <a:pPr lvl="0"/>
            <a:r>
              <a:rPr lang="en-US" sz="2800" u="sng" dirty="0"/>
              <a:t>Crumple</a:t>
            </a:r>
            <a:r>
              <a:rPr lang="en-US" sz="2800" dirty="0"/>
              <a:t> zones are located in the front and rear sections of a car and act like pillows during a crash.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4955" y="245274"/>
            <a:ext cx="3548180" cy="2085012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64E135E-1788-497E-833A-A720119749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739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291"/>
    </mc:Choice>
    <mc:Fallback xmlns="">
      <p:transition spd="slow" advTm="114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/>
              <a:t>In order for a rocket to </a:t>
            </a:r>
            <a:r>
              <a:rPr lang="en-US" sz="2800" u="sng" dirty="0"/>
              <a:t>escape</a:t>
            </a:r>
            <a:r>
              <a:rPr lang="en-US" sz="2800" dirty="0"/>
              <a:t> the pull of Earth’s gravity, it must exert a tremendous force. </a:t>
            </a:r>
          </a:p>
          <a:p>
            <a:r>
              <a:rPr lang="en-US" sz="2800" dirty="0"/>
              <a:t>The force of burning fuels and gasses </a:t>
            </a:r>
            <a:r>
              <a:rPr lang="en-US" sz="2800" u="sng" dirty="0"/>
              <a:t>pushes</a:t>
            </a:r>
            <a:r>
              <a:rPr lang="en-US" sz="2800" dirty="0"/>
              <a:t> against the Earth.</a:t>
            </a:r>
          </a:p>
          <a:p>
            <a:r>
              <a:rPr lang="en-US" sz="2800" dirty="0"/>
              <a:t>This illustrates Newton’s </a:t>
            </a:r>
            <a:r>
              <a:rPr lang="en-US" sz="2800" u="sng" dirty="0"/>
              <a:t>third</a:t>
            </a:r>
            <a:r>
              <a:rPr lang="en-US" sz="2800" dirty="0"/>
              <a:t> law of motion: </a:t>
            </a:r>
            <a:r>
              <a:rPr lang="en-US" sz="2800" b="1" i="1" dirty="0"/>
              <a:t>for every action there is an equal and opposite reaction.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2984" y="4076700"/>
            <a:ext cx="2052887" cy="235013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08C5F43-107F-4F8C-A17F-2C9450E5AA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451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69"/>
    </mc:Choice>
    <mc:Fallback xmlns="">
      <p:transition spd="slow" advTm="39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18161"/>
            <a:ext cx="9872871" cy="4038600"/>
          </a:xfrm>
        </p:spPr>
        <p:txBody>
          <a:bodyPr/>
          <a:lstStyle/>
          <a:p>
            <a:pPr lvl="0"/>
            <a:r>
              <a:rPr lang="en-US" sz="2800" dirty="0"/>
              <a:t>As the rocket </a:t>
            </a:r>
            <a:r>
              <a:rPr lang="en-US" sz="2800" u="sng" dirty="0"/>
              <a:t>rises</a:t>
            </a:r>
            <a:r>
              <a:rPr lang="en-US" sz="2800" dirty="0"/>
              <a:t> into the atmosphere it continues to burn off its heavy supply of fuel and ejects its booster engines. </a:t>
            </a:r>
          </a:p>
          <a:p>
            <a:r>
              <a:rPr lang="en-US" sz="2800" dirty="0"/>
              <a:t>As the mass decreases, it is able to move </a:t>
            </a:r>
            <a:r>
              <a:rPr lang="en-US" sz="2800" u="sng" dirty="0"/>
              <a:t>faster.</a:t>
            </a:r>
            <a:r>
              <a:rPr lang="en-US" sz="2800" dirty="0"/>
              <a:t> </a:t>
            </a:r>
          </a:p>
          <a:p>
            <a:r>
              <a:rPr lang="en-US" sz="2800" dirty="0"/>
              <a:t>This illustrates Newton’s </a:t>
            </a:r>
            <a:r>
              <a:rPr lang="en-US" sz="2800" u="sng" dirty="0"/>
              <a:t>second</a:t>
            </a:r>
            <a:r>
              <a:rPr lang="en-US" sz="2800" dirty="0"/>
              <a:t> law of motion: </a:t>
            </a:r>
            <a:r>
              <a:rPr lang="en-US" sz="2800" b="1" i="1" dirty="0"/>
              <a:t>the acceleration of an object depends on its mass and the force applied.</a:t>
            </a:r>
            <a:r>
              <a:rPr lang="en-US" sz="2800" dirty="0"/>
              <a:t> </a:t>
            </a: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8588" y="3929742"/>
            <a:ext cx="2098607" cy="240247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4A8E9D7-414B-4B90-99A4-BBF5CA3521B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989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61"/>
    </mc:Choice>
    <mc:Fallback xmlns="">
      <p:transition spd="slow" advTm="70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The rocket will break </a:t>
            </a:r>
            <a:r>
              <a:rPr lang="en-US" sz="2800" u="sng" dirty="0"/>
              <a:t>free </a:t>
            </a:r>
            <a:r>
              <a:rPr lang="en-US" sz="2800" dirty="0"/>
              <a:t>from the Earth’s gravitational pull. At that point, it can shut off its engines and continue to move </a:t>
            </a:r>
            <a:r>
              <a:rPr lang="en-US" sz="2800" u="sng" dirty="0"/>
              <a:t>forward</a:t>
            </a:r>
            <a:r>
              <a:rPr lang="en-US" sz="2800" dirty="0"/>
              <a:t>. </a:t>
            </a:r>
          </a:p>
          <a:p>
            <a:r>
              <a:rPr lang="en-US" sz="2800" dirty="0"/>
              <a:t>This illustrates Newton’s </a:t>
            </a:r>
            <a:r>
              <a:rPr lang="en-US" sz="2800" u="sng" dirty="0"/>
              <a:t>first</a:t>
            </a:r>
            <a:r>
              <a:rPr lang="en-US" sz="2800" dirty="0"/>
              <a:t> law of motion: </a:t>
            </a:r>
            <a:r>
              <a:rPr lang="en-US" sz="2800" b="1" i="1" dirty="0"/>
              <a:t>a body in motion remains in motion. 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9853" y="3794273"/>
            <a:ext cx="2350067" cy="269034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FB990FD-0108-4324-936D-6147E6FF81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099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53"/>
    </mc:Choice>
    <mc:Fallback xmlns="">
      <p:transition spd="slow" advTm="60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Force, Work and Power Practice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Complete the practice problems on the worksheet before the end of class. </a:t>
            </a:r>
          </a:p>
          <a:p>
            <a:r>
              <a:rPr lang="en-US" sz="2800" dirty="0"/>
              <a:t>Use the calculators provided. </a:t>
            </a:r>
          </a:p>
          <a:p>
            <a:r>
              <a:rPr lang="en-US" sz="2800" dirty="0"/>
              <a:t>Turn in your sheet to the mailbox!</a:t>
            </a:r>
          </a:p>
          <a:p>
            <a:endParaRPr lang="en-US" sz="28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79BDE82-B3AC-4A7D-9B73-A8DF7115F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80"/>
    </mc:Choice>
    <mc:Fallback xmlns="">
      <p:transition spd="slow" advTm="19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|8.9|5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2|8.8|18.7|1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5.4|1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4.9|22.3|1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5.9|14|16.4|1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|2.5|4.8|5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31.1|8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9|13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9.1|14.7|8.1|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6|3.2|1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6|10.6|10.1|13.1|8.3|9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1.4|9.3|54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28.3|17.8|2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8.6|1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0.3|20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1.6"/>
</p:tagLst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240</TotalTime>
  <Words>979</Words>
  <Application>Microsoft Office PowerPoint</Application>
  <PresentationFormat>Widescreen</PresentationFormat>
  <Paragraphs>105</Paragraphs>
  <Slides>20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Cambria</vt:lpstr>
      <vt:lpstr>Corbel</vt:lpstr>
      <vt:lpstr>Basis</vt:lpstr>
      <vt:lpstr>Force and Simple Machines</vt:lpstr>
      <vt:lpstr>Greetings and Salutations</vt:lpstr>
      <vt:lpstr>What is Force?</vt:lpstr>
      <vt:lpstr>What is Force?</vt:lpstr>
      <vt:lpstr>What is Force?</vt:lpstr>
      <vt:lpstr>Mass vs. Weight</vt:lpstr>
      <vt:lpstr>Mass vs. Weight</vt:lpstr>
      <vt:lpstr>Force, Mass, and Acceleration</vt:lpstr>
      <vt:lpstr>Force, Mass, and Acceleration</vt:lpstr>
      <vt:lpstr>Work</vt:lpstr>
      <vt:lpstr>Power</vt:lpstr>
      <vt:lpstr>Simple Machines</vt:lpstr>
      <vt:lpstr>Simple Machines</vt:lpstr>
      <vt:lpstr>Simple Machines</vt:lpstr>
      <vt:lpstr>Simple Machines</vt:lpstr>
      <vt:lpstr>Current Technologies</vt:lpstr>
      <vt:lpstr>Current Technologies</vt:lpstr>
      <vt:lpstr>Current Technologies</vt:lpstr>
      <vt:lpstr>Current Technologies</vt:lpstr>
      <vt:lpstr>Force, Work and Power Practice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Bryant</dc:creator>
  <cp:lastModifiedBy>Andrea Bryant</cp:lastModifiedBy>
  <cp:revision>17</cp:revision>
  <cp:lastPrinted>2017-10-26T09:56:27Z</cp:lastPrinted>
  <dcterms:created xsi:type="dcterms:W3CDTF">2016-03-03T00:09:52Z</dcterms:created>
  <dcterms:modified xsi:type="dcterms:W3CDTF">2019-11-04T01:44:42Z</dcterms:modified>
</cp:coreProperties>
</file>