
<file path=[Content_Types].xml><?xml version="1.0" encoding="utf-8"?>
<Types xmlns="http://schemas.openxmlformats.org/package/2006/content-types">
  <Default Extension="3gp" ContentType="video/3gpp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71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74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1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05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30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3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89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38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91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6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722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766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17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824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940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166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730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98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4598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7" Type="http://schemas.openxmlformats.org/officeDocument/2006/relationships/image" Target="../media/image4.png"/><Relationship Id="rId2" Type="http://schemas.openxmlformats.org/officeDocument/2006/relationships/video" Target="../media/media4.3gp"/><Relationship Id="rId1" Type="http://schemas.microsoft.com/office/2007/relationships/media" Target="../media/media4.3gp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9.m4a"/><Relationship Id="rId7" Type="http://schemas.openxmlformats.org/officeDocument/2006/relationships/image" Target="../media/image4.png"/><Relationship Id="rId2" Type="http://schemas.openxmlformats.org/officeDocument/2006/relationships/video" Target="../media/media8.3gp"/><Relationship Id="rId1" Type="http://schemas.microsoft.com/office/2007/relationships/media" Target="../media/media8.3gp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Matter?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particle Theory of Matter and the Phases of Matter!</a:t>
            </a:r>
          </a:p>
        </p:txBody>
      </p:sp>
    </p:spTree>
    <p:extLst>
      <p:ext uri="{BB962C8B-B14F-4D97-AF65-F5344CB8AC3E}">
        <p14:creationId xmlns:p14="http://schemas.microsoft.com/office/powerpoint/2010/main" val="673762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Mastery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071" y="2142067"/>
            <a:ext cx="10880034" cy="3649133"/>
          </a:xfrm>
        </p:spPr>
        <p:txBody>
          <a:bodyPr>
            <a:normAutofit/>
          </a:bodyPr>
          <a:lstStyle/>
          <a:p>
            <a:r>
              <a:rPr lang="en-US" sz="3200" dirty="0"/>
              <a:t>Today, I am </a:t>
            </a:r>
            <a:r>
              <a:rPr lang="en-US" sz="3200" u="sng" dirty="0"/>
              <a:t>investigating matter and its properties,</a:t>
            </a:r>
          </a:p>
          <a:p>
            <a:r>
              <a:rPr lang="en-US" sz="3200" dirty="0"/>
              <a:t>So I can </a:t>
            </a:r>
            <a:r>
              <a:rPr lang="en-US" sz="3200" u="sng" dirty="0"/>
              <a:t>describe the particle theory and state of matter.</a:t>
            </a:r>
            <a:endParaRPr lang="en-US" sz="3200" dirty="0"/>
          </a:p>
          <a:p>
            <a:r>
              <a:rPr lang="en-US" sz="3200" dirty="0"/>
              <a:t>I know I have it when </a:t>
            </a:r>
            <a:r>
              <a:rPr lang="en-US" sz="3200" u="sng" dirty="0"/>
              <a:t>I earn at least 75% on the Exit Quiz #9.</a:t>
            </a:r>
            <a:endParaRPr lang="en-US" sz="32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E12E84D-16D6-4842-8A5E-23DFC04C75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12"/>
    </mc:Choice>
    <mc:Fallback xmlns="">
      <p:transition spd="slow" advTm="20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Particle Theory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80315"/>
            <a:ext cx="9905998" cy="3910885"/>
          </a:xfrm>
        </p:spPr>
        <p:txBody>
          <a:bodyPr>
            <a:normAutofit fontScale="92500"/>
          </a:bodyPr>
          <a:lstStyle/>
          <a:p>
            <a:r>
              <a:rPr lang="en-US" sz="2800" dirty="0">
                <a:effectLst/>
              </a:rPr>
              <a:t>As you look around the classroom, you will find many forms of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matter</a:t>
            </a:r>
            <a:r>
              <a:rPr lang="en-US" sz="2800" dirty="0">
                <a:effectLst/>
              </a:rPr>
              <a:t>. </a:t>
            </a:r>
          </a:p>
          <a:p>
            <a:r>
              <a:rPr lang="en-US" sz="2800" dirty="0">
                <a:effectLst/>
              </a:rPr>
              <a:t>Over time, many scientists have created theories that describe matter and its properties in different substances.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Theories</a:t>
            </a:r>
            <a:r>
              <a:rPr lang="en-US" sz="2800" u="sng" dirty="0">
                <a:solidFill>
                  <a:srgbClr val="7030A0"/>
                </a:solidFill>
                <a:effectLst/>
              </a:rPr>
              <a:t> </a:t>
            </a:r>
            <a:r>
              <a:rPr lang="en-US" sz="2800" dirty="0">
                <a:effectLst/>
              </a:rPr>
              <a:t>are statements developed to explain observations of our natural world. </a:t>
            </a:r>
          </a:p>
          <a:p>
            <a:r>
              <a:rPr lang="en-US" sz="2800" u="sng" dirty="0" err="1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Democritis</a:t>
            </a:r>
            <a:r>
              <a:rPr lang="en-US" sz="2800" dirty="0">
                <a:effectLst/>
              </a:rPr>
              <a:t> proposed the theory that all substances are composed of very small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particles</a:t>
            </a:r>
            <a:r>
              <a:rPr lang="en-US" sz="2800" dirty="0">
                <a:effectLst/>
              </a:rPr>
              <a:t> that are too small to be seen by the human eye. </a:t>
            </a:r>
          </a:p>
          <a:p>
            <a:r>
              <a:rPr lang="en-US" sz="2800" dirty="0">
                <a:effectLst/>
              </a:rPr>
              <a:t>We call these particles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atoms</a:t>
            </a:r>
            <a:r>
              <a:rPr lang="en-US" sz="2800" u="sng" dirty="0">
                <a:effectLst/>
              </a:rPr>
              <a:t>.</a:t>
            </a:r>
            <a:endParaRPr lang="en-US" sz="2800" dirty="0">
              <a:effectLst/>
            </a:endParaRPr>
          </a:p>
        </p:txBody>
      </p:sp>
      <p:pic>
        <p:nvPicPr>
          <p:cNvPr id="4" name="Picture 6" descr="https://the-history-of-the-atom.wikispaces.com/file/view/Democritus_2.jpg/183702315/183x207/Democritus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8531" y="180304"/>
            <a:ext cx="1610455" cy="188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91CD16D-B2FB-4DEB-B03E-262BD9BDF1D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17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33"/>
    </mc:Choice>
    <mc:Fallback xmlns="">
      <p:transition spd="slow" advTm="69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Theory of Matter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141413" y="2228045"/>
            <a:ext cx="9905998" cy="3563155"/>
          </a:xfrm>
        </p:spPr>
        <p:txBody>
          <a:bodyPr>
            <a:normAutofit/>
          </a:bodyPr>
          <a:lstStyle/>
          <a:p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Matter</a:t>
            </a:r>
            <a:r>
              <a:rPr lang="en-US" sz="2800" dirty="0">
                <a:effectLst/>
              </a:rPr>
              <a:t> is anything that has mass and volume (takes up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space</a:t>
            </a:r>
            <a:r>
              <a:rPr lang="en-US" sz="2800" dirty="0">
                <a:effectLst/>
              </a:rPr>
              <a:t>). </a:t>
            </a:r>
          </a:p>
          <a:p>
            <a:r>
              <a:rPr lang="en-US" sz="2800" dirty="0">
                <a:effectLst/>
              </a:rPr>
              <a:t>Tiny particles that create the mass of a substance and take up space are called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atoms</a:t>
            </a:r>
            <a:r>
              <a:rPr lang="en-US" sz="2800" u="sng" dirty="0">
                <a:effectLst/>
              </a:rPr>
              <a:t>. </a:t>
            </a:r>
            <a:endParaRPr lang="en-US" sz="2800" dirty="0">
              <a:effectLst/>
            </a:endParaRPr>
          </a:p>
          <a:p>
            <a:r>
              <a:rPr lang="en-US" sz="2800" dirty="0">
                <a:effectLst/>
              </a:rPr>
              <a:t>Scientists use the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Kinetic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2800" dirty="0">
                <a:effectLst/>
              </a:rPr>
              <a:t>or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Particle</a:t>
            </a:r>
            <a:r>
              <a:rPr lang="en-US" sz="2800" dirty="0">
                <a:effectLst/>
              </a:rPr>
              <a:t> Theory of Matter to help explain the properties and characteristics of different substances on Earth. </a:t>
            </a:r>
            <a:endParaRPr lang="en-US" sz="2500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5061D94-3722-4946-A7D6-460F31B284A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06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24"/>
    </mc:Choice>
    <mc:Fallback xmlns="">
      <p:transition spd="slow" advTm="59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835" y="0"/>
            <a:ext cx="9905998" cy="1905000"/>
          </a:xfrm>
        </p:spPr>
        <p:txBody>
          <a:bodyPr/>
          <a:lstStyle/>
          <a:p>
            <a:r>
              <a:rPr lang="en-US" dirty="0"/>
              <a:t>Particle Theory of Matter</a:t>
            </a:r>
          </a:p>
        </p:txBody>
      </p:sp>
      <p:pic>
        <p:nvPicPr>
          <p:cNvPr id="4" name="Kinetic Molecular Theory (Animation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16113" y="1184275"/>
            <a:ext cx="8180387" cy="5534819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84C46EE-93D1-48D0-90FD-1B7ED69F037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8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8"/>
    </mc:Choice>
    <mc:Fallback xmlns="">
      <p:transition spd="slow" advTm="50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905000"/>
          </a:xfrm>
        </p:spPr>
        <p:txBody>
          <a:bodyPr/>
          <a:lstStyle/>
          <a:p>
            <a:r>
              <a:rPr lang="en-US" dirty="0"/>
              <a:t>Particle Theory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648497"/>
            <a:ext cx="9905998" cy="4919728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effectLst/>
              </a:rPr>
              <a:t>1. All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matter</a:t>
            </a:r>
            <a:r>
              <a:rPr lang="en-US" sz="2800" u="sng" dirty="0">
                <a:effectLst/>
              </a:rPr>
              <a:t> </a:t>
            </a:r>
            <a:r>
              <a:rPr lang="en-US" sz="2800" dirty="0">
                <a:effectLst/>
              </a:rPr>
              <a:t>is composed of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extremely</a:t>
            </a:r>
            <a:r>
              <a:rPr lang="en-US" sz="2800" dirty="0">
                <a:effectLst/>
              </a:rPr>
              <a:t> small particles. </a:t>
            </a:r>
          </a:p>
          <a:p>
            <a:r>
              <a:rPr lang="en-US" sz="2800" dirty="0">
                <a:effectLst/>
              </a:rPr>
              <a:t>2. All particles of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one</a:t>
            </a:r>
            <a:r>
              <a:rPr lang="en-US" sz="2800" dirty="0">
                <a:effectLst/>
              </a:rPr>
              <a:t> substance are the </a:t>
            </a:r>
            <a:r>
              <a:rPr lang="en-US" sz="28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</a:rPr>
              <a:t>same</a:t>
            </a:r>
            <a:r>
              <a:rPr lang="en-US" sz="2800" dirty="0">
                <a:effectLst/>
              </a:rPr>
              <a:t>. Different substances contain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different</a:t>
            </a:r>
            <a:r>
              <a:rPr lang="en-US" sz="2800" dirty="0">
                <a:effectLst/>
              </a:rPr>
              <a:t> particles. </a:t>
            </a:r>
          </a:p>
          <a:p>
            <a:r>
              <a:rPr lang="en-US" sz="2800" dirty="0">
                <a:effectLst/>
              </a:rPr>
              <a:t>3. These particles are always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moving</a:t>
            </a:r>
            <a:r>
              <a:rPr lang="en-US" sz="2800" dirty="0">
                <a:effectLst/>
              </a:rPr>
              <a:t>. They rotate, vibrate, or travel in straight lines. When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energy</a:t>
            </a:r>
            <a:r>
              <a:rPr lang="en-US" sz="2800" dirty="0">
                <a:effectLst/>
              </a:rPr>
              <a:t>, like heat, is added to these particles, they move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faster</a:t>
            </a:r>
            <a:r>
              <a:rPr lang="en-US" sz="2800" u="sng" dirty="0">
                <a:effectLst/>
              </a:rPr>
              <a:t>.</a:t>
            </a:r>
            <a:endParaRPr lang="en-US" sz="2800" dirty="0">
              <a:effectLst/>
            </a:endParaRPr>
          </a:p>
          <a:p>
            <a:r>
              <a:rPr lang="en-US" sz="2800" dirty="0">
                <a:effectLst/>
              </a:rPr>
              <a:t>4. There are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spaces</a:t>
            </a:r>
            <a:r>
              <a:rPr lang="en-US" sz="2800" dirty="0">
                <a:effectLst/>
              </a:rPr>
              <a:t> between the particles. When energy is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added</a:t>
            </a:r>
            <a:r>
              <a:rPr lang="en-US" sz="2800" dirty="0">
                <a:effectLst/>
              </a:rPr>
              <a:t>, particles tend to move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farther apart</a:t>
            </a:r>
            <a:r>
              <a:rPr lang="en-US" sz="2800" u="sng" dirty="0">
                <a:effectLst/>
              </a:rPr>
              <a:t>. </a:t>
            </a:r>
            <a:endParaRPr lang="en-US" sz="2800" dirty="0">
              <a:effectLst/>
            </a:endParaRPr>
          </a:p>
          <a:p>
            <a:r>
              <a:rPr lang="en-US" sz="2800" dirty="0">
                <a:effectLst/>
              </a:rPr>
              <a:t>5. The particles in a substance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attract</a:t>
            </a:r>
            <a:r>
              <a:rPr lang="en-US" sz="2800" dirty="0">
                <a:effectLst/>
              </a:rPr>
              <a:t> one another. The slower the particles move, the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stronger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2800" dirty="0">
                <a:effectLst/>
              </a:rPr>
              <a:t>their attraction to each other. The stronger the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attraction,</a:t>
            </a:r>
            <a:r>
              <a:rPr lang="en-US" sz="2800" u="sng" dirty="0">
                <a:effectLst/>
              </a:rPr>
              <a:t> </a:t>
            </a:r>
            <a:r>
              <a:rPr lang="en-US" sz="2800" dirty="0">
                <a:effectLst/>
              </a:rPr>
              <a:t>the closer together the particles become. </a:t>
            </a:r>
          </a:p>
          <a:p>
            <a:endParaRPr lang="en-US" sz="25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6B716BE-4E15-433D-B586-6AAF8F09723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4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016"/>
    </mc:Choice>
    <mc:Fallback xmlns="">
      <p:transition spd="slow" advTm="146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382" y="761999"/>
            <a:ext cx="9905998" cy="1905000"/>
          </a:xfrm>
        </p:spPr>
        <p:txBody>
          <a:bodyPr/>
          <a:lstStyle/>
          <a:p>
            <a:r>
              <a:rPr lang="en-US" dirty="0"/>
              <a:t>The Phases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ffectLst/>
              </a:rPr>
              <a:t>Matter can be found in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four</a:t>
            </a:r>
            <a:r>
              <a:rPr lang="en-US" sz="2800" dirty="0">
                <a:effectLst/>
              </a:rPr>
              <a:t> phases of matter: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solid</a:t>
            </a:r>
            <a:r>
              <a:rPr lang="en-US" sz="2800" u="sng" dirty="0">
                <a:effectLst/>
              </a:rPr>
              <a:t>,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liquid, gas, or plasma</a:t>
            </a:r>
            <a:r>
              <a:rPr lang="en-US" sz="2800" u="sng" dirty="0">
                <a:effectLst/>
              </a:rPr>
              <a:t>.</a:t>
            </a:r>
            <a:r>
              <a:rPr lang="en-US" sz="2800" dirty="0">
                <a:effectLst/>
              </a:rPr>
              <a:t> </a:t>
            </a:r>
          </a:p>
          <a:p>
            <a:r>
              <a:rPr lang="en-US" sz="2800" dirty="0">
                <a:effectLst/>
              </a:rPr>
              <a:t>All matter is composed of tiny particles or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atoms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2800" dirty="0">
                <a:effectLst/>
              </a:rPr>
              <a:t>that are attracted to each other and are in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28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constant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2800" dirty="0">
                <a:effectLst/>
              </a:rPr>
              <a:t>motion. </a:t>
            </a:r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C3177BD-9EA2-47AC-B9A6-36791D2278F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049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91"/>
    </mc:Choice>
    <mc:Fallback xmlns="">
      <p:transition spd="slow" advTm="298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503" y="0"/>
            <a:ext cx="9905998" cy="1905000"/>
          </a:xfrm>
        </p:spPr>
        <p:txBody>
          <a:bodyPr/>
          <a:lstStyle/>
          <a:p>
            <a:r>
              <a:rPr lang="en-US" dirty="0"/>
              <a:t>The Phases of Matter</a:t>
            </a:r>
          </a:p>
        </p:txBody>
      </p:sp>
      <p:pic>
        <p:nvPicPr>
          <p:cNvPr id="4" name="States of Matter Ra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62213" y="1352550"/>
            <a:ext cx="6840537" cy="5130800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023302C-0743-4D46-A8D5-B67CB42B2D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4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5"/>
    </mc:Choice>
    <mc:Fallback xmlns="">
      <p:transition spd="slow" advTm="3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631" y="52760"/>
            <a:ext cx="10131425" cy="1456267"/>
          </a:xfrm>
        </p:spPr>
        <p:txBody>
          <a:bodyPr/>
          <a:lstStyle/>
          <a:p>
            <a:r>
              <a:rPr lang="en-US" dirty="0"/>
              <a:t>Solids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52" y="767641"/>
            <a:ext cx="11390291" cy="3666186"/>
          </a:xfrm>
        </p:spPr>
        <p:txBody>
          <a:bodyPr>
            <a:noAutofit/>
          </a:bodyPr>
          <a:lstStyle/>
          <a:p>
            <a:r>
              <a:rPr lang="en-US" sz="3200" dirty="0">
                <a:effectLst/>
              </a:rPr>
              <a:t>In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solids</a:t>
            </a:r>
            <a:r>
              <a:rPr lang="en-US" sz="3200" dirty="0">
                <a:effectLst/>
              </a:rPr>
              <a:t>, these particles move so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slowly</a:t>
            </a:r>
            <a:r>
              <a:rPr lang="en-US" sz="3200" dirty="0">
                <a:effectLst/>
              </a:rPr>
              <a:t>, they cannot overcome their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strong</a:t>
            </a:r>
            <a:r>
              <a:rPr lang="en-US" sz="3200" u="sng" dirty="0">
                <a:effectLst/>
              </a:rPr>
              <a:t> </a:t>
            </a:r>
            <a:r>
              <a:rPr lang="en-US" sz="3200" dirty="0">
                <a:effectLst/>
              </a:rPr>
              <a:t>attraction to each other. </a:t>
            </a:r>
          </a:p>
          <a:p>
            <a:r>
              <a:rPr lang="en-US" sz="3200" dirty="0">
                <a:effectLst/>
              </a:rPr>
              <a:t>This attraction causes them to be packed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tightly</a:t>
            </a:r>
            <a:r>
              <a:rPr lang="en-US" sz="3200" dirty="0">
                <a:effectLst/>
              </a:rPr>
              <a:t> together. </a:t>
            </a:r>
          </a:p>
          <a:p>
            <a:r>
              <a:rPr lang="en-US" sz="3200" dirty="0">
                <a:effectLst/>
              </a:rPr>
              <a:t>They are so close together, they can only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vibrate</a:t>
            </a:r>
            <a:r>
              <a:rPr lang="en-US" sz="3200" dirty="0">
                <a:effectLst/>
              </a:rPr>
              <a:t> in place. </a:t>
            </a:r>
          </a:p>
          <a:p>
            <a:r>
              <a:rPr lang="en-US" sz="3200" dirty="0">
                <a:effectLst/>
              </a:rPr>
              <a:t>As a result, solids have a ­­­­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definite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200" dirty="0">
                <a:effectLst/>
              </a:rPr>
              <a:t>shape and a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definite</a:t>
            </a:r>
            <a:r>
              <a:rPr lang="en-US" sz="3200" u="sng" dirty="0">
                <a:effectLst/>
              </a:rPr>
              <a:t> </a:t>
            </a:r>
            <a:r>
              <a:rPr lang="en-US" sz="3200" dirty="0">
                <a:effectLst/>
              </a:rPr>
              <a:t>volume.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7328" y="4221493"/>
            <a:ext cx="2649023" cy="2649023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5876387-F84E-4229-8845-E59BC0EC902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015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89"/>
    </mc:Choice>
    <mc:Fallback xmlns="">
      <p:transition spd="slow" advTm="130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131425" cy="1456267"/>
          </a:xfrm>
        </p:spPr>
        <p:txBody>
          <a:bodyPr>
            <a:normAutofit/>
          </a:bodyPr>
          <a:lstStyle/>
          <a:p>
            <a:r>
              <a:rPr lang="en-US" sz="4400" dirty="0"/>
              <a:t>Liquids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42" y="1205948"/>
            <a:ext cx="11789350" cy="4786855"/>
          </a:xfrm>
        </p:spPr>
        <p:txBody>
          <a:bodyPr>
            <a:noAutofit/>
          </a:bodyPr>
          <a:lstStyle/>
          <a:p>
            <a:r>
              <a:rPr lang="en-US" sz="3600" dirty="0">
                <a:effectLst/>
              </a:rPr>
              <a:t>In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liquids</a:t>
            </a:r>
            <a:r>
              <a:rPr lang="en-US" sz="3600" dirty="0">
                <a:effectLst/>
              </a:rPr>
              <a:t>, particles move quickly enough to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overcome</a:t>
            </a:r>
            <a:r>
              <a:rPr lang="en-US" sz="3600" dirty="0">
                <a:effectLst/>
              </a:rPr>
              <a:t> some of their attraction to each other. </a:t>
            </a:r>
          </a:p>
          <a:p>
            <a:r>
              <a:rPr lang="en-US" sz="3600" dirty="0">
                <a:effectLst/>
              </a:rPr>
              <a:t>These particles are able to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slide</a:t>
            </a:r>
            <a:r>
              <a:rPr lang="en-US" sz="3600" dirty="0">
                <a:effectLst/>
              </a:rPr>
              <a:t> past each other, unlike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solid</a:t>
            </a:r>
            <a:r>
              <a:rPr lang="en-US" sz="3600" dirty="0">
                <a:effectLst/>
              </a:rPr>
              <a:t> particles. </a:t>
            </a:r>
          </a:p>
          <a:p>
            <a:r>
              <a:rPr lang="en-US" sz="3600" dirty="0">
                <a:effectLst/>
              </a:rPr>
              <a:t>As a result, liquids have an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indefinite</a:t>
            </a:r>
            <a:r>
              <a:rPr lang="en-US" sz="3600" dirty="0">
                <a:effectLst/>
              </a:rPr>
              <a:t> shape and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flow</a:t>
            </a:r>
            <a:r>
              <a:rPr lang="en-US" sz="3600" dirty="0">
                <a:effectLst/>
              </a:rPr>
              <a:t> to take the shape of the container that is used. </a:t>
            </a:r>
          </a:p>
          <a:p>
            <a:r>
              <a:rPr lang="en-US" sz="3600" dirty="0">
                <a:effectLst/>
              </a:rPr>
              <a:t>Liquids do have a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definite</a:t>
            </a:r>
            <a:r>
              <a:rPr lang="en-US" sz="3600" dirty="0">
                <a:effectLst/>
              </a:rPr>
              <a:t> volume. </a:t>
            </a: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0835" y="4525989"/>
            <a:ext cx="2236257" cy="2236257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9F70724-4DFF-412A-8E63-7C876D65345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973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617"/>
    </mc:Choice>
    <mc:Fallback xmlns="">
      <p:transition spd="slow" advTm="135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004" y="133350"/>
            <a:ext cx="10131425" cy="979833"/>
          </a:xfrm>
        </p:spPr>
        <p:txBody>
          <a:bodyPr>
            <a:normAutofit/>
          </a:bodyPr>
          <a:lstStyle/>
          <a:p>
            <a:r>
              <a:rPr lang="en-US" sz="4400" dirty="0"/>
              <a:t>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004" y="1762539"/>
            <a:ext cx="11156605" cy="4545496"/>
          </a:xfrm>
        </p:spPr>
        <p:txBody>
          <a:bodyPr>
            <a:noAutofit/>
          </a:bodyPr>
          <a:lstStyle/>
          <a:p>
            <a:r>
              <a:rPr lang="en-US" sz="3600" dirty="0">
                <a:effectLst/>
              </a:rPr>
              <a:t>In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gases</a:t>
            </a:r>
            <a:r>
              <a:rPr lang="en-US" sz="3600" dirty="0">
                <a:effectLst/>
              </a:rPr>
              <a:t>, particles are widely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spread</a:t>
            </a:r>
            <a:r>
              <a:rPr lang="en-US" sz="3600" dirty="0">
                <a:effectLst/>
              </a:rPr>
              <a:t> out and are moving around very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rapidly</a:t>
            </a:r>
            <a:r>
              <a:rPr lang="en-US" sz="3600" u="sng" dirty="0">
                <a:effectLst/>
              </a:rPr>
              <a:t>.</a:t>
            </a:r>
            <a:r>
              <a:rPr lang="en-US" sz="3600" dirty="0">
                <a:effectLst/>
              </a:rPr>
              <a:t> </a:t>
            </a:r>
          </a:p>
          <a:p>
            <a:r>
              <a:rPr lang="en-US" sz="3600" dirty="0">
                <a:effectLst/>
              </a:rPr>
              <a:t>Gas is the only phase of matter that is highly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compressible</a:t>
            </a:r>
            <a:r>
              <a:rPr lang="en-US" sz="3600" u="sng" dirty="0">
                <a:effectLst/>
              </a:rPr>
              <a:t>,</a:t>
            </a:r>
            <a:r>
              <a:rPr lang="en-US" sz="3600" dirty="0">
                <a:effectLst/>
              </a:rPr>
              <a:t> like how we can squeeze and stretch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balloons</a:t>
            </a:r>
            <a:r>
              <a:rPr lang="en-US" sz="3600" dirty="0">
                <a:effectLst/>
              </a:rPr>
              <a:t> filled with helium or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air</a:t>
            </a:r>
            <a:r>
              <a:rPr lang="en-US" sz="3600" dirty="0">
                <a:effectLst/>
              </a:rPr>
              <a:t>. </a:t>
            </a:r>
          </a:p>
          <a:p>
            <a:r>
              <a:rPr lang="en-US" sz="3600" dirty="0">
                <a:effectLst/>
              </a:rPr>
              <a:t>Gases have particles that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flow</a:t>
            </a:r>
            <a:r>
              <a:rPr lang="en-US" sz="3600" dirty="0">
                <a:effectLst/>
              </a:rPr>
              <a:t> and can be compressed, so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gases</a:t>
            </a:r>
            <a:r>
              <a:rPr lang="en-US" sz="3600" dirty="0">
                <a:effectLst/>
              </a:rPr>
              <a:t> have an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indefinite</a:t>
            </a:r>
            <a:r>
              <a:rPr lang="en-US" sz="3600" u="sng" dirty="0">
                <a:effectLst/>
              </a:rPr>
              <a:t> </a:t>
            </a:r>
            <a:r>
              <a:rPr lang="en-US" sz="3600" dirty="0">
                <a:effectLst/>
              </a:rPr>
              <a:t>shape and an </a:t>
            </a:r>
            <a:r>
              <a:rPr lang="en-US" sz="36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indefinite</a:t>
            </a:r>
            <a:r>
              <a:rPr lang="en-US" sz="3600" dirty="0">
                <a:effectLst/>
              </a:rPr>
              <a:t> volume.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1045" y="133350"/>
            <a:ext cx="1888434" cy="1888434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2EA28E6-0EAF-4DEF-9119-1175EFF4B32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088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125"/>
    </mc:Choice>
    <mc:Fallback xmlns="">
      <p:transition spd="slow" advTm="124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087" y="0"/>
            <a:ext cx="10131425" cy="1456267"/>
          </a:xfrm>
        </p:spPr>
        <p:txBody>
          <a:bodyPr>
            <a:normAutofit/>
          </a:bodyPr>
          <a:lstStyle/>
          <a:p>
            <a:r>
              <a:rPr lang="en-US" sz="4400" dirty="0"/>
              <a:t>Plasma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7" y="1047750"/>
            <a:ext cx="10972800" cy="4903304"/>
          </a:xfrm>
        </p:spPr>
        <p:txBody>
          <a:bodyPr>
            <a:noAutofit/>
          </a:bodyPr>
          <a:lstStyle/>
          <a:p>
            <a:r>
              <a:rPr lang="en-US" sz="3200" dirty="0">
                <a:effectLst/>
              </a:rPr>
              <a:t>The last and more recently discovered phase of matter is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plasma</a:t>
            </a:r>
            <a:r>
              <a:rPr lang="en-US" sz="3200" u="sng" dirty="0">
                <a:effectLst/>
              </a:rPr>
              <a:t>. </a:t>
            </a:r>
            <a:r>
              <a:rPr lang="en-US" sz="3200" dirty="0">
                <a:effectLst/>
              </a:rPr>
              <a:t> </a:t>
            </a:r>
          </a:p>
          <a:p>
            <a:r>
              <a:rPr lang="en-US" sz="3200" dirty="0">
                <a:effectLst/>
              </a:rPr>
              <a:t>Plasma makes up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99%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200" dirty="0">
                <a:effectLst/>
              </a:rPr>
              <a:t>of the universe including the star. </a:t>
            </a:r>
          </a:p>
          <a:p>
            <a:r>
              <a:rPr lang="en-US" sz="3200" dirty="0">
                <a:effectLst/>
              </a:rPr>
              <a:t>Plasma is not common on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Earth</a:t>
            </a:r>
            <a:r>
              <a:rPr lang="en-US" sz="3200" dirty="0">
                <a:effectLst/>
              </a:rPr>
              <a:t> although it does appear as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lava</a:t>
            </a:r>
            <a:r>
              <a:rPr lang="en-US" sz="3200" dirty="0">
                <a:effectLst/>
              </a:rPr>
              <a:t> from volcanoes and in fluorescent and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neon</a:t>
            </a:r>
            <a:r>
              <a:rPr lang="en-US" sz="3200" dirty="0">
                <a:effectLst/>
              </a:rPr>
              <a:t> lights. </a:t>
            </a:r>
          </a:p>
          <a:p>
            <a:r>
              <a:rPr lang="en-US" sz="3200" dirty="0">
                <a:effectLst/>
              </a:rPr>
              <a:t>Plasma has an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indefinite </a:t>
            </a:r>
            <a:r>
              <a:rPr lang="en-US" sz="3200" dirty="0">
                <a:effectLst/>
              </a:rPr>
              <a:t>shape and an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indefinite</a:t>
            </a:r>
            <a:r>
              <a:rPr lang="en-US" sz="3200" dirty="0">
                <a:effectLst/>
              </a:rPr>
              <a:t> volume. </a:t>
            </a:r>
          </a:p>
          <a:p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Plasma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200" dirty="0">
                <a:effectLst/>
              </a:rPr>
              <a:t>has the unique ability to break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electrons</a:t>
            </a:r>
            <a:r>
              <a:rPr lang="en-US" sz="3200" dirty="0">
                <a:effectLst/>
              </a:rPr>
              <a:t> away from atoms such as in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lightning</a:t>
            </a:r>
            <a:r>
              <a:rPr lang="en-US" sz="3200" u="sng" dirty="0">
                <a:effectLst/>
              </a:rPr>
              <a:t>.</a:t>
            </a:r>
            <a:endParaRPr lang="en-US" sz="32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0775" y="0"/>
            <a:ext cx="2181225" cy="20955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A43EA0F-C2AE-4A25-8602-DE21F3B604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30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677"/>
    </mc:Choice>
    <mc:Fallback xmlns="">
      <p:transition spd="slow" advTm="123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23" y="168151"/>
            <a:ext cx="10131425" cy="1456267"/>
          </a:xfrm>
        </p:spPr>
        <p:txBody>
          <a:bodyPr>
            <a:normAutofit/>
          </a:bodyPr>
          <a:lstStyle/>
          <a:p>
            <a:r>
              <a:rPr lang="en-US" sz="4400" dirty="0"/>
              <a:t>Changes in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3" y="1138970"/>
            <a:ext cx="11809896" cy="3910126"/>
          </a:xfrm>
        </p:spPr>
        <p:txBody>
          <a:bodyPr>
            <a:normAutofit/>
          </a:bodyPr>
          <a:lstStyle/>
          <a:p>
            <a:r>
              <a:rPr lang="en-US" sz="3200" dirty="0">
                <a:effectLst/>
              </a:rPr>
              <a:t>Changes in matter from one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phase</a:t>
            </a:r>
            <a:r>
              <a:rPr lang="en-US" sz="3200" dirty="0">
                <a:effectLst/>
              </a:rPr>
              <a:t> to another are caused by adding or taking away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energy</a:t>
            </a:r>
            <a:r>
              <a:rPr lang="en-US" sz="3200" dirty="0">
                <a:effectLst/>
              </a:rPr>
              <a:t>, such as heat. </a:t>
            </a:r>
          </a:p>
          <a:p>
            <a:r>
              <a:rPr lang="en-US" sz="3200" dirty="0">
                <a:effectLst/>
              </a:rPr>
              <a:t>When thermal energy or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heat</a:t>
            </a:r>
            <a:r>
              <a:rPr lang="en-US" sz="3200" dirty="0">
                <a:effectLst/>
              </a:rPr>
              <a:t> is added to a substance, the particles begin to move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faster</a:t>
            </a:r>
            <a:r>
              <a:rPr lang="en-US" sz="3200" dirty="0">
                <a:effectLst/>
              </a:rPr>
              <a:t>, lose their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attraction</a:t>
            </a:r>
            <a:r>
              <a:rPr lang="en-US" sz="3200" dirty="0">
                <a:effectLst/>
              </a:rPr>
              <a:t>, and space themselves farther and farther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apart</a:t>
            </a:r>
            <a:r>
              <a:rPr lang="en-US" sz="3200" u="sng" dirty="0">
                <a:effectLst/>
              </a:rPr>
              <a:t>.</a:t>
            </a:r>
            <a:r>
              <a:rPr lang="en-US" sz="3200" dirty="0">
                <a:effectLst/>
              </a:rPr>
              <a:t> </a:t>
            </a:r>
          </a:p>
          <a:p>
            <a:r>
              <a:rPr lang="en-US" sz="3200" dirty="0">
                <a:effectLst/>
              </a:rPr>
              <a:t>When the ­­­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energy</a:t>
            </a:r>
            <a:r>
              <a:rPr lang="en-US" sz="3200" dirty="0">
                <a:effectLst/>
              </a:rPr>
              <a:t> is removed, the particles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slow</a:t>
            </a:r>
            <a:r>
              <a:rPr lang="en-US" sz="3200" dirty="0">
                <a:effectLst/>
              </a:rPr>
              <a:t> down, become more attracted to each other, and move </a:t>
            </a:r>
            <a:r>
              <a:rPr lang="en-US" sz="3200" u="sng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closer</a:t>
            </a:r>
            <a:r>
              <a:rPr lang="en-US" sz="3200" dirty="0">
                <a:effectLst/>
              </a:rPr>
              <a:t> and closer together.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6025" y="5049096"/>
            <a:ext cx="5422594" cy="174337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A78E796-58AC-449D-8F34-9A1AD858EF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225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08"/>
    </mc:Choice>
    <mc:Fallback xmlns="">
      <p:transition spd="slow" advTm="121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Theory and Phases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Write the title above at the top of page 50.</a:t>
            </a:r>
          </a:p>
          <a:p>
            <a:r>
              <a:rPr lang="en-US" sz="3600" dirty="0"/>
              <a:t>Fold your Notes in Half </a:t>
            </a:r>
          </a:p>
          <a:p>
            <a:r>
              <a:rPr lang="en-US" sz="3600" dirty="0"/>
              <a:t>Glue them in On page 50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C80EB85-B3CF-4E4F-8BF2-5AF9FC8FED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9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78"/>
    </mc:Choice>
    <mc:Fallback xmlns="">
      <p:transition spd="slow" advTm="256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08" y="265044"/>
            <a:ext cx="10131425" cy="1456267"/>
          </a:xfrm>
        </p:spPr>
        <p:txBody>
          <a:bodyPr>
            <a:normAutofit/>
          </a:bodyPr>
          <a:lstStyle/>
          <a:p>
            <a:r>
              <a:rPr lang="en-US" sz="4400" dirty="0"/>
              <a:t>Exit Quiz #9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822" y="1951382"/>
            <a:ext cx="9905998" cy="3669407"/>
          </a:xfrm>
        </p:spPr>
        <p:txBody>
          <a:bodyPr>
            <a:noAutofit/>
          </a:bodyPr>
          <a:lstStyle/>
          <a:p>
            <a:r>
              <a:rPr lang="en-US" sz="3200" dirty="0"/>
              <a:t>Write #9 next to the box for Exit Quiz #6</a:t>
            </a:r>
          </a:p>
          <a:p>
            <a:endParaRPr lang="en-US" sz="3200" dirty="0"/>
          </a:p>
          <a:p>
            <a:r>
              <a:rPr lang="en-US" sz="3200" dirty="0"/>
              <a:t>Exit Quiz 7 and 8 are glued into our notebooks.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6B47FAC-3791-49F4-BBF0-D2C9D5570A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7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26"/>
    </mc:Choice>
    <mc:Fallback xmlns="">
      <p:transition spd="slow" advTm="40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Quiz #9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476375"/>
            <a:ext cx="10131425" cy="497205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/>
              <a:t>Which of the following is a solid?</a:t>
            </a:r>
          </a:p>
          <a:p>
            <a:pPr marL="457200" lvl="1" indent="0">
              <a:buNone/>
            </a:pPr>
            <a:r>
              <a:rPr lang="en-US" sz="2400" dirty="0"/>
              <a:t>a. Brick		b. gasoline		c. air		d. fire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Which of the following is a gas?</a:t>
            </a:r>
          </a:p>
          <a:p>
            <a:pPr marL="457200" lvl="1" indent="0">
              <a:buNone/>
            </a:pPr>
            <a:r>
              <a:rPr lang="en-US" sz="2400" dirty="0"/>
              <a:t>a. Brick		b. gasoline		c. air		d. fire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Which of the following is a plasma?</a:t>
            </a:r>
          </a:p>
          <a:p>
            <a:pPr marL="457200" lvl="1" indent="0">
              <a:buNone/>
            </a:pPr>
            <a:r>
              <a:rPr lang="en-US" sz="2400" dirty="0"/>
              <a:t>a. Brick		b. gasoline		c. air		d. fire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Which of the following is a liquid?</a:t>
            </a:r>
          </a:p>
          <a:p>
            <a:pPr marL="457200" lvl="1" indent="0">
              <a:buNone/>
            </a:pPr>
            <a:r>
              <a:rPr lang="en-US" sz="2400" dirty="0"/>
              <a:t>a. Brick		b. gasoline		c. air		d. fire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9CA284D-5EC0-421D-8D26-B2040506E3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2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395"/>
    </mc:Choice>
    <mc:Fallback xmlns="">
      <p:transition spd="slow" advTm="813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may begin your homework!!!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You may begin working on your worksheet </a:t>
            </a:r>
            <a:r>
              <a:rPr lang="en-US" sz="2600"/>
              <a:t>(Homework)!</a:t>
            </a:r>
          </a:p>
        </p:txBody>
      </p:sp>
    </p:spTree>
    <p:extLst>
      <p:ext uri="{BB962C8B-B14F-4D97-AF65-F5344CB8AC3E}">
        <p14:creationId xmlns:p14="http://schemas.microsoft.com/office/powerpoint/2010/main" val="1516001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102" y="218943"/>
            <a:ext cx="10131425" cy="1094703"/>
          </a:xfrm>
        </p:spPr>
        <p:txBody>
          <a:bodyPr/>
          <a:lstStyle/>
          <a:p>
            <a:r>
              <a:rPr lang="en-US"/>
              <a:t>Day </a:t>
            </a:r>
            <a:r>
              <a:rPr lang="en-US" dirty="0"/>
              <a:t>2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1313646"/>
            <a:ext cx="11333409" cy="5318974"/>
          </a:xfrm>
        </p:spPr>
        <p:txBody>
          <a:bodyPr>
            <a:normAutofit/>
          </a:bodyPr>
          <a:lstStyle/>
          <a:p>
            <a:r>
              <a:rPr lang="en-US" sz="2600" dirty="0"/>
              <a:t>Pick up a sheet of card stock from the basket as you entered the room.</a:t>
            </a:r>
          </a:p>
          <a:p>
            <a:r>
              <a:rPr lang="en-US" sz="2600" dirty="0"/>
              <a:t>Use the sheet of card stock to create a chart/foldable of the </a:t>
            </a:r>
            <a:r>
              <a:rPr lang="en-US" sz="2600" u="sng" dirty="0"/>
              <a:t>Phases of Matter!</a:t>
            </a:r>
          </a:p>
          <a:p>
            <a:pPr lvl="1"/>
            <a:r>
              <a:rPr lang="en-US" sz="2400" dirty="0"/>
              <a:t>Must have </a:t>
            </a:r>
            <a:r>
              <a:rPr lang="en-US" sz="2400" u="sng" dirty="0"/>
              <a:t>all 4 phases of matter</a:t>
            </a:r>
            <a:r>
              <a:rPr lang="en-US" sz="2400" dirty="0"/>
              <a:t>!</a:t>
            </a:r>
          </a:p>
          <a:p>
            <a:pPr lvl="1"/>
            <a:r>
              <a:rPr lang="en-US" sz="2400" dirty="0"/>
              <a:t>Must have the </a:t>
            </a:r>
            <a:r>
              <a:rPr lang="en-US" sz="2400" u="sng" dirty="0"/>
              <a:t>description of particle motion </a:t>
            </a:r>
            <a:r>
              <a:rPr lang="en-US" sz="2400" dirty="0"/>
              <a:t>for </a:t>
            </a:r>
            <a:r>
              <a:rPr lang="en-US" sz="2400" u="sng" dirty="0"/>
              <a:t>each state of matter</a:t>
            </a:r>
            <a:r>
              <a:rPr lang="en-US" sz="2400" dirty="0"/>
              <a:t>!</a:t>
            </a:r>
          </a:p>
          <a:p>
            <a:pPr lvl="1"/>
            <a:r>
              <a:rPr lang="en-US" sz="2400" dirty="0"/>
              <a:t>Must have a </a:t>
            </a:r>
            <a:r>
              <a:rPr lang="en-US" sz="2400" u="sng" dirty="0"/>
              <a:t>description of the shape and volume </a:t>
            </a:r>
            <a:r>
              <a:rPr lang="en-US" sz="2400" dirty="0"/>
              <a:t>for </a:t>
            </a:r>
            <a:r>
              <a:rPr lang="en-US" sz="2400" u="sng" dirty="0"/>
              <a:t>each state of matter</a:t>
            </a:r>
            <a:r>
              <a:rPr lang="en-US" sz="2400" dirty="0"/>
              <a:t>!</a:t>
            </a:r>
          </a:p>
          <a:p>
            <a:pPr lvl="1"/>
            <a:r>
              <a:rPr lang="en-US" sz="2400" dirty="0"/>
              <a:t>Must have </a:t>
            </a:r>
            <a:r>
              <a:rPr lang="en-US" sz="2400" u="sng" dirty="0"/>
              <a:t>2 examples </a:t>
            </a:r>
            <a:r>
              <a:rPr lang="en-US" sz="2400" dirty="0"/>
              <a:t>of </a:t>
            </a:r>
            <a:r>
              <a:rPr lang="en-US" sz="2400" u="sng" dirty="0"/>
              <a:t>each state of matter</a:t>
            </a:r>
            <a:r>
              <a:rPr lang="en-US" sz="2400" dirty="0"/>
              <a:t>!</a:t>
            </a:r>
          </a:p>
          <a:p>
            <a:pPr lvl="1"/>
            <a:r>
              <a:rPr lang="en-US" sz="2400" dirty="0"/>
              <a:t>Must have at least </a:t>
            </a:r>
            <a:r>
              <a:rPr lang="en-US" sz="2400" u="sng" dirty="0"/>
              <a:t>1 picture of the particles</a:t>
            </a:r>
            <a:r>
              <a:rPr lang="en-US" sz="2400" dirty="0"/>
              <a:t> for </a:t>
            </a:r>
            <a:r>
              <a:rPr lang="en-US" sz="2400" u="sng" dirty="0"/>
              <a:t>each state of matter!! </a:t>
            </a:r>
          </a:p>
          <a:p>
            <a:pPr lvl="2"/>
            <a:r>
              <a:rPr lang="en-US" sz="2200" u="sng" dirty="0"/>
              <a:t>Plasma</a:t>
            </a:r>
            <a:r>
              <a:rPr lang="en-US" sz="2200" dirty="0"/>
              <a:t> – Draw magma or lightning!!!!!</a:t>
            </a:r>
            <a:endParaRPr lang="en-US" sz="2200" u="sng" dirty="0"/>
          </a:p>
          <a:p>
            <a:r>
              <a:rPr lang="en-US" sz="2600" dirty="0"/>
              <a:t>Your card must be </a:t>
            </a:r>
            <a:r>
              <a:rPr lang="en-US" sz="2600" u="sng" dirty="0"/>
              <a:t>colorful</a:t>
            </a:r>
            <a:r>
              <a:rPr lang="en-US" sz="2600" dirty="0"/>
              <a:t> and </a:t>
            </a:r>
            <a:r>
              <a:rPr lang="en-US" sz="2600" u="sng" dirty="0"/>
              <a:t>creative!!!!!</a:t>
            </a:r>
            <a:endParaRPr lang="en-US" sz="2600" dirty="0"/>
          </a:p>
          <a:p>
            <a:r>
              <a:rPr lang="en-US" sz="2600" dirty="0"/>
              <a:t>Due by the end of class today!!!!!</a:t>
            </a:r>
          </a:p>
        </p:txBody>
      </p:sp>
    </p:spTree>
    <p:extLst>
      <p:ext uri="{BB962C8B-B14F-4D97-AF65-F5344CB8AC3E}">
        <p14:creationId xmlns:p14="http://schemas.microsoft.com/office/powerpoint/2010/main" val="36417990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5.8|14.5|36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7.3|1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9.8|26.1|26.5|19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8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|8|5.9|2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6.6|7|14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|13.7|2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16|15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9720</TotalTime>
  <Words>1007</Words>
  <Application>Microsoft Office PowerPoint</Application>
  <PresentationFormat>Widescreen</PresentationFormat>
  <Paragraphs>80</Paragraphs>
  <Slides>18</Slides>
  <Notes>0</Notes>
  <HiddenSlides>0</HiddenSlides>
  <MMClips>17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Celestial</vt:lpstr>
      <vt:lpstr>What is Matter?</vt:lpstr>
      <vt:lpstr>Mastery Objective</vt:lpstr>
      <vt:lpstr>The Particle Theory of Matter</vt:lpstr>
      <vt:lpstr>Particle Theory of Matter</vt:lpstr>
      <vt:lpstr>Particle Theory of Matter</vt:lpstr>
      <vt:lpstr>Particle Theory of Matter</vt:lpstr>
      <vt:lpstr>The Phases of Matter</vt:lpstr>
      <vt:lpstr>The Phases of Matter</vt:lpstr>
      <vt:lpstr>Solids</vt:lpstr>
      <vt:lpstr>Liquids </vt:lpstr>
      <vt:lpstr>Gases</vt:lpstr>
      <vt:lpstr>Plasma</vt:lpstr>
      <vt:lpstr>Changes in Phase</vt:lpstr>
      <vt:lpstr>Particle Theory and Phases of Matter</vt:lpstr>
      <vt:lpstr>Exit Quiz #9</vt:lpstr>
      <vt:lpstr>Exit Quiz #9</vt:lpstr>
      <vt:lpstr>You may begin your homework!!!</vt:lpstr>
      <vt:lpstr>Day 2 Assignment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Matter?</dc:title>
  <dc:creator>Andrea Bryant</dc:creator>
  <cp:lastModifiedBy>Andrea Bryant</cp:lastModifiedBy>
  <cp:revision>31</cp:revision>
  <dcterms:created xsi:type="dcterms:W3CDTF">2015-10-21T03:29:58Z</dcterms:created>
  <dcterms:modified xsi:type="dcterms:W3CDTF">2019-12-03T12:38:30Z</dcterms:modified>
</cp:coreProperties>
</file>