
<file path=[Content_Types].xml><?xml version="1.0" encoding="utf-8"?>
<Types xmlns="http://schemas.openxmlformats.org/package/2006/content-types">
  <Default Extension="png" ContentType="image/png"/>
  <Default Extension="jpeg" ContentType="image/jpeg"/>
  <Default Extension="3gp" ContentType="video/3gpp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85" r:id="rId4"/>
    <p:sldId id="290" r:id="rId5"/>
    <p:sldId id="289" r:id="rId6"/>
    <p:sldId id="291" r:id="rId7"/>
    <p:sldId id="284" r:id="rId8"/>
    <p:sldId id="263" r:id="rId9"/>
    <p:sldId id="257" r:id="rId10"/>
    <p:sldId id="258" r:id="rId11"/>
    <p:sldId id="259" r:id="rId12"/>
    <p:sldId id="260" r:id="rId13"/>
    <p:sldId id="262" r:id="rId14"/>
    <p:sldId id="261" r:id="rId15"/>
    <p:sldId id="265" r:id="rId16"/>
    <p:sldId id="278" r:id="rId17"/>
    <p:sldId id="277" r:id="rId18"/>
    <p:sldId id="267" r:id="rId19"/>
    <p:sldId id="268" r:id="rId20"/>
    <p:sldId id="280" r:id="rId21"/>
    <p:sldId id="279" r:id="rId22"/>
    <p:sldId id="282" r:id="rId23"/>
    <p:sldId id="281" r:id="rId24"/>
    <p:sldId id="275" r:id="rId25"/>
    <p:sldId id="271" r:id="rId26"/>
    <p:sldId id="276" r:id="rId27"/>
    <p:sldId id="273" r:id="rId28"/>
    <p:sldId id="274" r:id="rId29"/>
    <p:sldId id="292" r:id="rId30"/>
    <p:sldId id="287" r:id="rId31"/>
    <p:sldId id="293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Periodic Table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do we use this thing?????</a:t>
            </a:r>
          </a:p>
        </p:txBody>
      </p:sp>
    </p:spTree>
    <p:extLst>
      <p:ext uri="{BB962C8B-B14F-4D97-AF65-F5344CB8AC3E}">
        <p14:creationId xmlns:p14="http://schemas.microsoft.com/office/powerpoint/2010/main" val="98648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Greetings and Salutations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402" y="1512005"/>
            <a:ext cx="9277060" cy="501758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Make sure you grabbed the sheets from the desk.</a:t>
            </a:r>
          </a:p>
          <a:p>
            <a:endParaRPr lang="en-US" sz="2800" dirty="0"/>
          </a:p>
          <a:p>
            <a:r>
              <a:rPr lang="en-US" sz="2800" dirty="0"/>
              <a:t>Pull out your agenda and copy your homework:</a:t>
            </a:r>
          </a:p>
          <a:p>
            <a:pPr lvl="1"/>
            <a:r>
              <a:rPr lang="en-US" sz="2800" dirty="0"/>
              <a:t>Unit 4: Element Impact Project (Due Dec 10/11)</a:t>
            </a:r>
          </a:p>
          <a:p>
            <a:pPr lvl="1"/>
            <a:r>
              <a:rPr lang="en-US" sz="2800" dirty="0"/>
              <a:t>Unit 4/5 Vocab</a:t>
            </a:r>
          </a:p>
          <a:p>
            <a:pPr lvl="1"/>
            <a:r>
              <a:rPr lang="en-US" sz="2800" dirty="0"/>
              <a:t>Terms on </a:t>
            </a:r>
            <a:r>
              <a:rPr lang="en-US" sz="2800" dirty="0" err="1"/>
              <a:t>pg</a:t>
            </a:r>
            <a:r>
              <a:rPr lang="en-US" sz="2800" dirty="0"/>
              <a:t> 82, 92, and 100</a:t>
            </a:r>
          </a:p>
          <a:p>
            <a:endParaRPr lang="en-US" sz="2800" dirty="0"/>
          </a:p>
          <a:p>
            <a:r>
              <a:rPr lang="en-US" sz="2800" b="1" u="sng" dirty="0"/>
              <a:t>Snapshot:</a:t>
            </a:r>
            <a:r>
              <a:rPr lang="en-US" sz="2800" dirty="0"/>
              <a:t> Pull out your “30 Common Elements” worksheet for review </a:t>
            </a:r>
          </a:p>
          <a:p>
            <a:pPr lvl="1"/>
            <a:r>
              <a:rPr lang="en-US" sz="2800" dirty="0"/>
              <a:t>Pull out the “Periodic Table Coloring Activity”</a:t>
            </a:r>
            <a:endParaRPr lang="en-US" sz="32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0800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Add Some Stuff to Our Notebooks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Glue the following pictures into your notebook:</a:t>
            </a:r>
          </a:p>
          <a:p>
            <a:pPr lvl="1"/>
            <a:r>
              <a:rPr lang="en-US" sz="2800" u="sng" dirty="0"/>
              <a:t>“Periodic Table Map” </a:t>
            </a:r>
            <a:r>
              <a:rPr lang="en-US" sz="2800" dirty="0"/>
              <a:t>on </a:t>
            </a:r>
            <a:r>
              <a:rPr lang="en-US" sz="2800" dirty="0">
                <a:solidFill>
                  <a:srgbClr val="FFFF00"/>
                </a:solidFill>
              </a:rPr>
              <a:t>Page 34</a:t>
            </a:r>
          </a:p>
          <a:p>
            <a:pPr lvl="1"/>
            <a:r>
              <a:rPr lang="en-US" sz="2800" u="sng" dirty="0"/>
              <a:t>“30 Common Elements” </a:t>
            </a:r>
            <a:r>
              <a:rPr lang="en-US" sz="2800" dirty="0"/>
              <a:t>on </a:t>
            </a:r>
            <a:r>
              <a:rPr lang="en-US" sz="2800" dirty="0">
                <a:solidFill>
                  <a:srgbClr val="FFFF00"/>
                </a:solidFill>
              </a:rPr>
              <a:t>Page 35</a:t>
            </a:r>
          </a:p>
          <a:p>
            <a:pPr lvl="1"/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08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30 Common Elements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485900"/>
            <a:ext cx="10578148" cy="4762499"/>
          </a:xfrm>
        </p:spPr>
        <p:txBody>
          <a:bodyPr>
            <a:normAutofit/>
          </a:bodyPr>
          <a:lstStyle/>
          <a:p>
            <a:r>
              <a:rPr lang="en-US" sz="2800" dirty="0"/>
              <a:t>When I call your name, hold your homework up for credit. </a:t>
            </a:r>
          </a:p>
          <a:p>
            <a:endParaRPr lang="en-US" sz="2800" dirty="0"/>
          </a:p>
          <a:p>
            <a:r>
              <a:rPr lang="en-US" sz="2800" dirty="0"/>
              <a:t>What should go in each section of the worksheet?</a:t>
            </a:r>
          </a:p>
          <a:p>
            <a:pPr lvl="1"/>
            <a:r>
              <a:rPr lang="en-US" sz="2800" u="sng" dirty="0"/>
              <a:t>Symbol</a:t>
            </a:r>
            <a:r>
              <a:rPr lang="en-US" sz="2800" dirty="0"/>
              <a:t> can be found above the element name on the periodic table.</a:t>
            </a:r>
          </a:p>
          <a:p>
            <a:pPr lvl="1"/>
            <a:r>
              <a:rPr lang="en-US" sz="2800" u="sng" dirty="0"/>
              <a:t>Atomic number</a:t>
            </a:r>
            <a:r>
              <a:rPr lang="en-US" sz="2800" dirty="0"/>
              <a:t> can be found above the symbol. </a:t>
            </a:r>
          </a:p>
          <a:p>
            <a:pPr lvl="1"/>
            <a:r>
              <a:rPr lang="en-US" sz="2800" u="sng" dirty="0"/>
              <a:t>Group</a:t>
            </a:r>
            <a:r>
              <a:rPr lang="en-US" sz="2800" dirty="0"/>
              <a:t> can be found by numbering the columns of your periodic table and using your “Color Key”</a:t>
            </a:r>
          </a:p>
          <a:p>
            <a:pPr lvl="2"/>
            <a:endParaRPr lang="en-US" sz="2600" u="sng" dirty="0"/>
          </a:p>
        </p:txBody>
      </p:sp>
    </p:spTree>
    <p:extLst>
      <p:ext uri="{BB962C8B-B14F-4D97-AF65-F5344CB8AC3E}">
        <p14:creationId xmlns:p14="http://schemas.microsoft.com/office/powerpoint/2010/main" val="1489074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38069" cy="1400530"/>
          </a:xfrm>
        </p:spPr>
        <p:txBody>
          <a:bodyPr/>
          <a:lstStyle/>
          <a:p>
            <a:r>
              <a:rPr lang="en-US" dirty="0"/>
              <a:t>What happened with the Unit 3 Test?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72858"/>
            <a:ext cx="10921049" cy="455362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test scores still need some improvement.</a:t>
            </a:r>
          </a:p>
          <a:p>
            <a:r>
              <a:rPr lang="en-US" sz="2800" dirty="0"/>
              <a:t>What is the reason?</a:t>
            </a:r>
          </a:p>
          <a:p>
            <a:pPr lvl="1"/>
            <a:r>
              <a:rPr lang="en-US" sz="2800" dirty="0"/>
              <a:t>Wording of the questions?</a:t>
            </a:r>
          </a:p>
          <a:p>
            <a:pPr lvl="1"/>
            <a:r>
              <a:rPr lang="en-US" sz="2800" dirty="0"/>
              <a:t>Did you read the questions thoroughly?</a:t>
            </a:r>
          </a:p>
          <a:p>
            <a:pPr lvl="1"/>
            <a:r>
              <a:rPr lang="en-US" sz="2800" dirty="0"/>
              <a:t>Not studying?</a:t>
            </a:r>
          </a:p>
          <a:p>
            <a:pPr lvl="1"/>
            <a:r>
              <a:rPr lang="en-US" sz="2800" dirty="0"/>
              <a:t>Is the information on the test missing from your notebooks?</a:t>
            </a:r>
          </a:p>
          <a:p>
            <a:r>
              <a:rPr lang="en-US" sz="3000" dirty="0"/>
              <a:t>What can I, Ms. Smith, or Mr. Smith do to help you?</a:t>
            </a:r>
          </a:p>
          <a:p>
            <a:pPr lvl="1"/>
            <a:r>
              <a:rPr lang="en-US" sz="2800" dirty="0"/>
              <a:t>Use the parking lot board to write your </a:t>
            </a:r>
            <a:r>
              <a:rPr lang="en-US" sz="2800" u="sng" dirty="0"/>
              <a:t>real</a:t>
            </a:r>
            <a:r>
              <a:rPr lang="en-US" sz="2800" dirty="0"/>
              <a:t> suggestions?</a:t>
            </a:r>
          </a:p>
        </p:txBody>
      </p:sp>
    </p:spTree>
    <p:extLst>
      <p:ext uri="{BB962C8B-B14F-4D97-AF65-F5344CB8AC3E}">
        <p14:creationId xmlns:p14="http://schemas.microsoft.com/office/powerpoint/2010/main" val="385738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Impact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Project is due December 10</a:t>
            </a:r>
            <a:r>
              <a:rPr lang="en-US" sz="2800" baseline="30000" dirty="0"/>
              <a:t>th</a:t>
            </a:r>
            <a:r>
              <a:rPr lang="en-US" sz="2800" dirty="0"/>
              <a:t>/ December 11</a:t>
            </a:r>
            <a:r>
              <a:rPr lang="en-US" sz="2800" baseline="30000" dirty="0"/>
              <a:t>th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Pay attention and write down the element that is given to you!!!</a:t>
            </a:r>
          </a:p>
          <a:p>
            <a:endParaRPr lang="en-US" sz="2800" dirty="0"/>
          </a:p>
          <a:p>
            <a:r>
              <a:rPr lang="en-US" sz="2800" dirty="0"/>
              <a:t>Be creative and make sure you are ready to present your project!!!</a:t>
            </a:r>
          </a:p>
        </p:txBody>
      </p:sp>
    </p:spTree>
    <p:extLst>
      <p:ext uri="{BB962C8B-B14F-4D97-AF65-F5344CB8AC3E}">
        <p14:creationId xmlns:p14="http://schemas.microsoft.com/office/powerpoint/2010/main" val="159396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9"/>
            <a:ext cx="11108567" cy="3959262"/>
          </a:xfrm>
        </p:spPr>
        <p:txBody>
          <a:bodyPr>
            <a:normAutofit/>
          </a:bodyPr>
          <a:lstStyle/>
          <a:p>
            <a:r>
              <a:rPr lang="en-US" sz="2800" dirty="0"/>
              <a:t>Today, I will…. </a:t>
            </a:r>
            <a:r>
              <a:rPr lang="en-US" sz="2800" u="sng" dirty="0">
                <a:solidFill>
                  <a:srgbClr val="FFFF00"/>
                </a:solidFill>
              </a:rPr>
              <a:t>describe the periodic table</a:t>
            </a:r>
            <a:r>
              <a:rPr lang="en-US" sz="2800" dirty="0"/>
              <a:t>, </a:t>
            </a:r>
          </a:p>
          <a:p>
            <a:endParaRPr lang="en-US" sz="2800" dirty="0"/>
          </a:p>
          <a:p>
            <a:r>
              <a:rPr lang="en-US" sz="2800" dirty="0"/>
              <a:t>So I can….</a:t>
            </a:r>
            <a:r>
              <a:rPr lang="en-US" sz="2800" u="sng" dirty="0">
                <a:solidFill>
                  <a:srgbClr val="FFFF00"/>
                </a:solidFill>
              </a:rPr>
              <a:t>use it to gather information about the elements. </a:t>
            </a:r>
          </a:p>
          <a:p>
            <a:endParaRPr lang="en-US" sz="2800" dirty="0"/>
          </a:p>
          <a:p>
            <a:r>
              <a:rPr lang="en-US" sz="2800" dirty="0"/>
              <a:t>I know I have it when… </a:t>
            </a:r>
            <a:r>
              <a:rPr lang="en-US" sz="2800" u="sng" dirty="0">
                <a:solidFill>
                  <a:srgbClr val="FFFF00"/>
                </a:solidFill>
              </a:rPr>
              <a:t>I earn at least 75% on Exit Quiz #11. </a:t>
            </a:r>
          </a:p>
        </p:txBody>
      </p:sp>
    </p:spTree>
    <p:extLst>
      <p:ext uri="{BB962C8B-B14F-4D97-AF65-F5344CB8AC3E}">
        <p14:creationId xmlns:p14="http://schemas.microsoft.com/office/powerpoint/2010/main" val="1795650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Periodic Table- Crash Course Chemistry #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5820" y="413652"/>
            <a:ext cx="10454908" cy="5880468"/>
          </a:xfrm>
        </p:spPr>
      </p:pic>
    </p:spTree>
    <p:extLst>
      <p:ext uri="{BB962C8B-B14F-4D97-AF65-F5344CB8AC3E}">
        <p14:creationId xmlns:p14="http://schemas.microsoft.com/office/powerpoint/2010/main" val="26613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Periodic Table?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1156" cy="4195481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The </a:t>
            </a:r>
            <a:r>
              <a:rPr lang="en-US" sz="2800" u="sng" dirty="0">
                <a:solidFill>
                  <a:schemeClr val="accent3"/>
                </a:solidFill>
              </a:rPr>
              <a:t>periodic table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is a chart of the elements arranged into rows and columns according to their chemical and physical properties. </a:t>
            </a:r>
          </a:p>
          <a:p>
            <a:pPr lvl="0"/>
            <a:r>
              <a:rPr lang="en-US" sz="2800" dirty="0"/>
              <a:t>The table can be used to determine how all </a:t>
            </a:r>
            <a:r>
              <a:rPr lang="en-US" sz="2800" u="sng" dirty="0">
                <a:solidFill>
                  <a:schemeClr val="accent3"/>
                </a:solidFill>
              </a:rPr>
              <a:t>elements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are related to one another.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163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the 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365162"/>
            <a:ext cx="10391082" cy="4883238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In the 1800s, </a:t>
            </a:r>
            <a:r>
              <a:rPr lang="en-US" sz="2800" u="sng" dirty="0">
                <a:solidFill>
                  <a:schemeClr val="accent3"/>
                </a:solidFill>
              </a:rPr>
              <a:t>Dimitri Mendeleev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created a table to help classify the elements by their properties. </a:t>
            </a:r>
          </a:p>
          <a:p>
            <a:pPr lvl="1"/>
            <a:r>
              <a:rPr lang="en-US" sz="2800" dirty="0"/>
              <a:t>The elements were placed in rows of increasing atomic </a:t>
            </a:r>
            <a:r>
              <a:rPr lang="en-US" sz="2800" u="sng" dirty="0">
                <a:solidFill>
                  <a:schemeClr val="accent3"/>
                </a:solidFill>
              </a:rPr>
              <a:t>mass.</a:t>
            </a:r>
            <a:endParaRPr lang="en-US" sz="2800" dirty="0">
              <a:solidFill>
                <a:schemeClr val="accent3"/>
              </a:solidFill>
            </a:endParaRPr>
          </a:p>
          <a:p>
            <a:pPr lvl="1"/>
            <a:r>
              <a:rPr lang="en-US" sz="2800" dirty="0"/>
              <a:t>The elements in the table showed repeating patterns (</a:t>
            </a:r>
            <a:r>
              <a:rPr lang="en-US" sz="2800" u="sng" dirty="0">
                <a:solidFill>
                  <a:schemeClr val="accent3"/>
                </a:solidFill>
              </a:rPr>
              <a:t>periodic</a:t>
            </a:r>
            <a:r>
              <a:rPr lang="en-US" sz="2800" dirty="0"/>
              <a:t> describes these patterns). </a:t>
            </a:r>
          </a:p>
          <a:p>
            <a:pPr lvl="0"/>
            <a:r>
              <a:rPr lang="en-US" sz="2800" dirty="0"/>
              <a:t>In the 1900s, </a:t>
            </a:r>
            <a:r>
              <a:rPr lang="en-US" sz="2800" u="sng" dirty="0">
                <a:solidFill>
                  <a:schemeClr val="accent3"/>
                </a:solidFill>
              </a:rPr>
              <a:t>Henry Moseley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organized the elements into rows by </a:t>
            </a:r>
            <a:r>
              <a:rPr lang="en-US" sz="2800" u="sng" dirty="0">
                <a:solidFill>
                  <a:schemeClr val="accent3"/>
                </a:solidFill>
              </a:rPr>
              <a:t>atomic number</a:t>
            </a:r>
            <a:r>
              <a:rPr lang="en-US" sz="2800" u="sng" dirty="0"/>
              <a:t>.</a:t>
            </a:r>
            <a:endParaRPr lang="en-US" sz="2800" dirty="0"/>
          </a:p>
          <a:p>
            <a:pPr lvl="1"/>
            <a:r>
              <a:rPr lang="en-US" sz="2800" dirty="0"/>
              <a:t>The atomic number is the </a:t>
            </a:r>
            <a:r>
              <a:rPr lang="en-US" sz="2800" u="sng" dirty="0">
                <a:solidFill>
                  <a:schemeClr val="accent3"/>
                </a:solidFill>
              </a:rPr>
              <a:t>number</a:t>
            </a:r>
            <a:r>
              <a:rPr lang="en-US" sz="2800" dirty="0"/>
              <a:t> of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u="sng" dirty="0">
                <a:solidFill>
                  <a:schemeClr val="accent3"/>
                </a:solidFill>
              </a:rPr>
              <a:t>protons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in the nucleus of an atom of an element.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08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Key</a:t>
            </a:r>
          </a:p>
        </p:txBody>
      </p:sp>
      <p:pic>
        <p:nvPicPr>
          <p:cNvPr id="3" name="Picture 2" descr="external image Reading.Periodic.Table.Example.M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1524000"/>
            <a:ext cx="9867287" cy="429227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 flipH="1">
            <a:off x="967409" y="6109251"/>
            <a:ext cx="135903" cy="13914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914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Current 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429556"/>
            <a:ext cx="10674418" cy="481884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The </a:t>
            </a:r>
            <a:r>
              <a:rPr lang="en-US" sz="2800" u="sng" dirty="0">
                <a:solidFill>
                  <a:schemeClr val="accent3"/>
                </a:solidFill>
              </a:rPr>
              <a:t>element key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shows the element’s name, atomic number, chemical symbol, state of matter, and atomic mass. </a:t>
            </a:r>
          </a:p>
          <a:p>
            <a:pPr lvl="0"/>
            <a:r>
              <a:rPr lang="en-US" sz="2800" dirty="0"/>
              <a:t>A </a:t>
            </a:r>
            <a:r>
              <a:rPr lang="en-US" sz="2800" u="sng" dirty="0">
                <a:solidFill>
                  <a:schemeClr val="accent3"/>
                </a:solidFill>
              </a:rPr>
              <a:t>group</a:t>
            </a:r>
            <a:r>
              <a:rPr lang="en-US" sz="2800" dirty="0"/>
              <a:t> is a column on the periodic table.</a:t>
            </a:r>
          </a:p>
          <a:p>
            <a:pPr lvl="0"/>
            <a:r>
              <a:rPr lang="en-US" sz="2800" dirty="0"/>
              <a:t>Elements in the same group have similar </a:t>
            </a:r>
            <a:r>
              <a:rPr lang="en-US" sz="2800" u="sng" dirty="0">
                <a:solidFill>
                  <a:schemeClr val="accent3"/>
                </a:solidFill>
              </a:rPr>
              <a:t>chemical properties, </a:t>
            </a:r>
            <a:r>
              <a:rPr lang="en-US" sz="2800" dirty="0"/>
              <a:t>which means they react with other elements in similar ways. </a:t>
            </a:r>
          </a:p>
          <a:p>
            <a:pPr lvl="0"/>
            <a:r>
              <a:rPr lang="en-US" sz="2800" dirty="0"/>
              <a:t>The rows in the periodic table are called </a:t>
            </a:r>
            <a:r>
              <a:rPr lang="en-US" sz="2800" u="sng" dirty="0">
                <a:solidFill>
                  <a:schemeClr val="accent3"/>
                </a:solidFill>
              </a:rPr>
              <a:t>periods.</a:t>
            </a:r>
            <a:endParaRPr lang="en-US" sz="2800" dirty="0">
              <a:solidFill>
                <a:schemeClr val="accent3"/>
              </a:solidFill>
            </a:endParaRPr>
          </a:p>
          <a:p>
            <a:pPr lvl="0"/>
            <a:r>
              <a:rPr lang="en-US" sz="2800" dirty="0"/>
              <a:t>Reading from left to right across the periodic table, atomic number </a:t>
            </a:r>
            <a:r>
              <a:rPr lang="en-US" sz="2800" u="sng" dirty="0">
                <a:solidFill>
                  <a:schemeClr val="accent3"/>
                </a:solidFill>
              </a:rPr>
              <a:t>increases</a:t>
            </a:r>
            <a:r>
              <a:rPr lang="en-US" sz="2800" dirty="0"/>
              <a:t> for each element.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815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Current Periodic Table: </a:t>
            </a:r>
            <a:br>
              <a:rPr lang="en-US" dirty="0"/>
            </a:br>
            <a:r>
              <a:rPr lang="en-US" dirty="0"/>
              <a:t>Metals, Nonmetals, and Metalloids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5" y="2086378"/>
            <a:ext cx="8281115" cy="41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3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645901"/>
            <a:ext cx="9404723" cy="1092747"/>
          </a:xfrm>
        </p:spPr>
        <p:txBody>
          <a:bodyPr/>
          <a:lstStyle/>
          <a:p>
            <a:r>
              <a:rPr lang="en-US" dirty="0"/>
              <a:t>The Current Periodic Table: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1" y="1853248"/>
            <a:ext cx="11204619" cy="5203065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Most elements in the periodic table are </a:t>
            </a:r>
            <a:r>
              <a:rPr lang="en-US" sz="2800" u="sng" dirty="0">
                <a:solidFill>
                  <a:schemeClr val="accent3"/>
                </a:solidFill>
              </a:rPr>
              <a:t>metals.</a:t>
            </a:r>
            <a:endParaRPr lang="en-US" sz="2800" dirty="0">
              <a:solidFill>
                <a:schemeClr val="accent3"/>
              </a:solidFill>
            </a:endParaRPr>
          </a:p>
          <a:p>
            <a:pPr lvl="1"/>
            <a:r>
              <a:rPr lang="en-US" sz="2800" u="sng" dirty="0">
                <a:solidFill>
                  <a:schemeClr val="accent3"/>
                </a:solidFill>
              </a:rPr>
              <a:t>Metals</a:t>
            </a:r>
            <a:r>
              <a:rPr lang="en-US" sz="2800" dirty="0"/>
              <a:t> are shiny and conduct thermal energy (</a:t>
            </a:r>
            <a:r>
              <a:rPr lang="en-US" sz="2800" u="sng" dirty="0">
                <a:solidFill>
                  <a:schemeClr val="accent3"/>
                </a:solidFill>
              </a:rPr>
              <a:t>heat</a:t>
            </a:r>
            <a:r>
              <a:rPr lang="en-US" sz="2800" dirty="0"/>
              <a:t>) and electricity. </a:t>
            </a:r>
          </a:p>
          <a:p>
            <a:pPr lvl="0"/>
            <a:r>
              <a:rPr lang="en-US" sz="2800" dirty="0"/>
              <a:t>Most nonmetals are on the </a:t>
            </a:r>
            <a:r>
              <a:rPr lang="en-US" sz="2800" u="sng" dirty="0">
                <a:solidFill>
                  <a:schemeClr val="accent3"/>
                </a:solidFill>
              </a:rPr>
              <a:t>right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/>
              <a:t>side of the periodic table.</a:t>
            </a:r>
          </a:p>
          <a:p>
            <a:pPr lvl="1"/>
            <a:r>
              <a:rPr lang="en-US" sz="2800" u="sng" dirty="0">
                <a:solidFill>
                  <a:schemeClr val="accent3"/>
                </a:solidFill>
              </a:rPr>
              <a:t>Nonmetals</a:t>
            </a:r>
            <a:r>
              <a:rPr lang="en-US" sz="2800" u="sng" dirty="0"/>
              <a:t> </a:t>
            </a:r>
            <a:r>
              <a:rPr lang="en-US" sz="2800" dirty="0"/>
              <a:t>do </a:t>
            </a:r>
            <a:r>
              <a:rPr lang="en-US" sz="2800" b="1" i="1" dirty="0"/>
              <a:t>not</a:t>
            </a:r>
            <a:r>
              <a:rPr lang="en-US" sz="2800" dirty="0"/>
              <a:t> conduct thermal energy (heat) and </a:t>
            </a:r>
            <a:r>
              <a:rPr lang="en-US" sz="2800" u="sng" dirty="0">
                <a:solidFill>
                  <a:schemeClr val="accent3"/>
                </a:solidFill>
              </a:rPr>
              <a:t>electricity</a:t>
            </a:r>
            <a:r>
              <a:rPr lang="en-US" sz="2800" dirty="0"/>
              <a:t>. </a:t>
            </a:r>
          </a:p>
          <a:p>
            <a:pPr lvl="0"/>
            <a:r>
              <a:rPr lang="en-US" sz="2800" dirty="0"/>
              <a:t>Between metals and nonmetals on the periodic table are the </a:t>
            </a:r>
            <a:r>
              <a:rPr lang="en-US" sz="2800" u="sng" dirty="0">
                <a:solidFill>
                  <a:schemeClr val="accent3"/>
                </a:solidFill>
              </a:rPr>
              <a:t>metalloids</a:t>
            </a:r>
            <a:r>
              <a:rPr lang="en-US" sz="2800" dirty="0"/>
              <a:t>.</a:t>
            </a:r>
          </a:p>
          <a:p>
            <a:pPr lvl="1"/>
            <a:r>
              <a:rPr lang="en-US" sz="2800" dirty="0"/>
              <a:t>Metalloids have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u="sng" dirty="0">
                <a:solidFill>
                  <a:schemeClr val="accent3"/>
                </a:solidFill>
              </a:rPr>
              <a:t>properties </a:t>
            </a:r>
            <a:r>
              <a:rPr lang="en-US" sz="2800" dirty="0"/>
              <a:t>of metals and nonmetals.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220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Metals, Nonmetals, and Metalloids</a:t>
            </a:r>
          </a:p>
        </p:txBody>
      </p:sp>
    </p:spTree>
    <p:extLst>
      <p:ext uri="{BB962C8B-B14F-4D97-AF65-F5344CB8AC3E}">
        <p14:creationId xmlns:p14="http://schemas.microsoft.com/office/powerpoint/2010/main" val="103357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solidFill>
                  <a:srgbClr val="FFFF00"/>
                </a:solidFill>
              </a:rPr>
              <a:t>Metals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are elements that are generally shiny, are easily pulled into wires or hammered into thin sheets, and are good conductors of electricity and thermal energy (heat). </a:t>
            </a:r>
          </a:p>
          <a:p>
            <a:pPr lvl="0"/>
            <a:r>
              <a:rPr lang="en-US" sz="2800" u="sng" dirty="0">
                <a:solidFill>
                  <a:srgbClr val="FFFF00"/>
                </a:solidFill>
              </a:rPr>
              <a:t>Luster</a:t>
            </a:r>
            <a:r>
              <a:rPr lang="en-US" sz="2800" dirty="0"/>
              <a:t> describes the ability of a metal to reflect light. </a:t>
            </a:r>
          </a:p>
          <a:p>
            <a:pPr lvl="1"/>
            <a:r>
              <a:rPr lang="en-US" sz="2800" u="sng" dirty="0">
                <a:solidFill>
                  <a:srgbClr val="FFFF00"/>
                </a:solidFill>
              </a:rPr>
              <a:t>Shiny </a:t>
            </a:r>
            <a:r>
              <a:rPr lang="en-US" sz="2800" dirty="0"/>
              <a:t>is high luster or </a:t>
            </a:r>
            <a:r>
              <a:rPr lang="en-US" sz="2800" u="sng" dirty="0">
                <a:solidFill>
                  <a:srgbClr val="FFFF00"/>
                </a:solidFill>
              </a:rPr>
              <a:t>Dull </a:t>
            </a:r>
            <a:r>
              <a:rPr lang="en-US" sz="2800" dirty="0"/>
              <a:t>is low luster</a:t>
            </a:r>
          </a:p>
        </p:txBody>
      </p:sp>
    </p:spTree>
    <p:extLst>
      <p:ext uri="{BB962C8B-B14F-4D97-AF65-F5344CB8AC3E}">
        <p14:creationId xmlns:p14="http://schemas.microsoft.com/office/powerpoint/2010/main" val="106864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u="sng" dirty="0">
                <a:solidFill>
                  <a:srgbClr val="FFFF00"/>
                </a:solidFill>
              </a:rPr>
              <a:t>Copper</a:t>
            </a:r>
            <a:r>
              <a:rPr lang="en-US" sz="2800" dirty="0"/>
              <a:t> is a good conductor of thermal energy and electricity that is commonly used in cookware. </a:t>
            </a:r>
          </a:p>
          <a:p>
            <a:pPr lvl="0"/>
            <a:r>
              <a:rPr lang="en-US" sz="2800" u="sng" dirty="0">
                <a:solidFill>
                  <a:srgbClr val="FFFF00"/>
                </a:solidFill>
              </a:rPr>
              <a:t>Ductility</a:t>
            </a:r>
            <a:r>
              <a:rPr lang="en-US" sz="2800" dirty="0"/>
              <a:t> is the ability of a substance to be pulled into thin wires. </a:t>
            </a:r>
          </a:p>
          <a:p>
            <a:pPr lvl="0"/>
            <a:r>
              <a:rPr lang="en-US" sz="2800" u="sng" dirty="0">
                <a:solidFill>
                  <a:srgbClr val="FFFF00"/>
                </a:solidFill>
              </a:rPr>
              <a:t>Malleability</a:t>
            </a:r>
            <a:r>
              <a:rPr lang="en-US" sz="2800" dirty="0"/>
              <a:t> is the ability of a substance to be hammered or rolled into sheets. </a:t>
            </a:r>
          </a:p>
          <a:p>
            <a:pPr lvl="0"/>
            <a:r>
              <a:rPr lang="en-US" sz="2800" dirty="0"/>
              <a:t>Except for </a:t>
            </a:r>
            <a:r>
              <a:rPr lang="en-US" sz="2800" u="sng" dirty="0">
                <a:solidFill>
                  <a:srgbClr val="FFFF00"/>
                </a:solidFill>
              </a:rPr>
              <a:t>Mercury</a:t>
            </a:r>
            <a:r>
              <a:rPr lang="en-US" sz="2800" dirty="0"/>
              <a:t>, all metals are </a:t>
            </a:r>
            <a:r>
              <a:rPr lang="en-US" sz="2800" u="sng" dirty="0">
                <a:solidFill>
                  <a:srgbClr val="FFFF00"/>
                </a:solidFill>
              </a:rPr>
              <a:t>solids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at room temperature. </a:t>
            </a:r>
          </a:p>
        </p:txBody>
      </p:sp>
    </p:spTree>
    <p:extLst>
      <p:ext uri="{BB962C8B-B14F-4D97-AF65-F5344CB8AC3E}">
        <p14:creationId xmlns:p14="http://schemas.microsoft.com/office/powerpoint/2010/main" val="266372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1: Alkali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2212938"/>
            <a:ext cx="10074739" cy="4195481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The elements in group 1 of the periodic table are the </a:t>
            </a:r>
            <a:r>
              <a:rPr lang="en-US" sz="2800" u="sng" dirty="0">
                <a:solidFill>
                  <a:srgbClr val="FFFF00"/>
                </a:solidFill>
              </a:rPr>
              <a:t>alkali metals</a:t>
            </a:r>
            <a:r>
              <a:rPr lang="en-US" sz="2800" dirty="0">
                <a:solidFill>
                  <a:srgbClr val="FFFF00"/>
                </a:solidFill>
              </a:rPr>
              <a:t>. </a:t>
            </a:r>
            <a:r>
              <a:rPr lang="en-US" sz="2800" dirty="0"/>
              <a:t>They include lithium, </a:t>
            </a:r>
            <a:r>
              <a:rPr lang="en-US" sz="2800" u="sng" dirty="0">
                <a:solidFill>
                  <a:srgbClr val="FFFF00"/>
                </a:solidFill>
              </a:rPr>
              <a:t>sodium,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potassium, rubidium, </a:t>
            </a:r>
            <a:r>
              <a:rPr lang="en-US" sz="2800" u="sng" dirty="0">
                <a:solidFill>
                  <a:srgbClr val="FFFF00"/>
                </a:solidFill>
              </a:rPr>
              <a:t>cesium, </a:t>
            </a:r>
            <a:r>
              <a:rPr lang="en-US" sz="2800" dirty="0"/>
              <a:t>and francium. </a:t>
            </a:r>
          </a:p>
          <a:p>
            <a:pPr lvl="0"/>
            <a:r>
              <a:rPr lang="en-US" sz="2800" dirty="0"/>
              <a:t>Alkali metals </a:t>
            </a:r>
            <a:r>
              <a:rPr lang="en-US" sz="2800" u="sng" dirty="0">
                <a:solidFill>
                  <a:srgbClr val="FFFF00"/>
                </a:solidFill>
              </a:rPr>
              <a:t>react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quickly with other elements, so they only exist in nature as </a:t>
            </a:r>
            <a:r>
              <a:rPr lang="en-US" sz="2800" u="sng" dirty="0">
                <a:solidFill>
                  <a:srgbClr val="FFFF00"/>
                </a:solidFill>
              </a:rPr>
              <a:t>compounds.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Pure alkali metals are </a:t>
            </a:r>
            <a:r>
              <a:rPr lang="en-US" sz="2800" u="sng" dirty="0"/>
              <a:t>s</a:t>
            </a:r>
            <a:r>
              <a:rPr lang="en-US" sz="2800" u="sng" dirty="0">
                <a:solidFill>
                  <a:srgbClr val="FFFF00"/>
                </a:solidFill>
              </a:rPr>
              <a:t>ilver</a:t>
            </a:r>
            <a:r>
              <a:rPr lang="en-US" sz="2800" dirty="0"/>
              <a:t> in color. They are very </a:t>
            </a:r>
            <a:r>
              <a:rPr lang="en-US" sz="2800" u="sng" dirty="0">
                <a:solidFill>
                  <a:srgbClr val="FFFF00"/>
                </a:solidFill>
              </a:rPr>
              <a:t>soft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and have low density. 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52" y="300000"/>
            <a:ext cx="3381668" cy="223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0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2: Alkali Earth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38068" cy="4195481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The elements in group 2 of the periodic table are the </a:t>
            </a:r>
            <a:r>
              <a:rPr lang="en-US" sz="2800" u="sng" dirty="0">
                <a:solidFill>
                  <a:srgbClr val="FFFF00"/>
                </a:solidFill>
              </a:rPr>
              <a:t>alkali earth metals</a:t>
            </a:r>
            <a:r>
              <a:rPr lang="en-US" sz="2800" dirty="0"/>
              <a:t>. They include beryllium, </a:t>
            </a:r>
            <a:r>
              <a:rPr lang="en-US" sz="2800" u="sng" dirty="0">
                <a:solidFill>
                  <a:srgbClr val="FFFF00"/>
                </a:solidFill>
              </a:rPr>
              <a:t>magnesium</a:t>
            </a:r>
            <a:r>
              <a:rPr lang="en-US" sz="2800" dirty="0">
                <a:solidFill>
                  <a:srgbClr val="FFFF00"/>
                </a:solidFill>
              </a:rPr>
              <a:t>, </a:t>
            </a:r>
            <a:r>
              <a:rPr lang="en-US" sz="2800" dirty="0"/>
              <a:t>calcium, strontium, barium, and </a:t>
            </a:r>
            <a:r>
              <a:rPr lang="en-US" sz="2800" u="sng" dirty="0">
                <a:solidFill>
                  <a:srgbClr val="FFFF00"/>
                </a:solidFill>
              </a:rPr>
              <a:t>radium.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Alkaline earth metals are not quite as </a:t>
            </a:r>
            <a:r>
              <a:rPr lang="en-US" sz="2800" u="sng" dirty="0">
                <a:solidFill>
                  <a:srgbClr val="FFFF00"/>
                </a:solidFill>
              </a:rPr>
              <a:t>reactive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as alkali metals. Still, they occur naturally only as </a:t>
            </a:r>
            <a:r>
              <a:rPr lang="en-US" sz="2800" u="sng" dirty="0">
                <a:solidFill>
                  <a:srgbClr val="FFFF00"/>
                </a:solidFill>
              </a:rPr>
              <a:t>compounds</a:t>
            </a:r>
            <a:r>
              <a:rPr lang="en-US" sz="2800" dirty="0"/>
              <a:t>. </a:t>
            </a:r>
          </a:p>
          <a:p>
            <a:pPr lvl="0"/>
            <a:r>
              <a:rPr lang="en-US" sz="2800" dirty="0"/>
              <a:t>Alkaline earth metals are </a:t>
            </a:r>
            <a:r>
              <a:rPr lang="en-US" sz="2800" u="sng" dirty="0">
                <a:solidFill>
                  <a:srgbClr val="FFFF00"/>
                </a:solidFill>
              </a:rPr>
              <a:t>silver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in color, similar to alkali metals.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505" y="378848"/>
            <a:ext cx="3612984" cy="19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4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3 – 12: Transition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	The elements in groups 3-12 of the periodic table are the </a:t>
            </a:r>
            <a:r>
              <a:rPr lang="en-US" sz="2800" u="sng" dirty="0">
                <a:solidFill>
                  <a:srgbClr val="FFFF00"/>
                </a:solidFill>
              </a:rPr>
              <a:t>transition metals.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The transition metals are located in the </a:t>
            </a:r>
            <a:r>
              <a:rPr lang="en-US" sz="2800" u="sng" dirty="0">
                <a:solidFill>
                  <a:srgbClr val="FFFF00"/>
                </a:solidFill>
              </a:rPr>
              <a:t>center</a:t>
            </a:r>
            <a:r>
              <a:rPr lang="en-US" sz="2800" dirty="0"/>
              <a:t> of the periodic table and the two rows at the </a:t>
            </a:r>
            <a:r>
              <a:rPr lang="en-US" sz="2800" u="sng" dirty="0">
                <a:solidFill>
                  <a:srgbClr val="FFFF00"/>
                </a:solidFill>
              </a:rPr>
              <a:t>bottom</a:t>
            </a:r>
            <a:r>
              <a:rPr lang="en-US" sz="2800" dirty="0"/>
              <a:t> of the periodic table. 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32" y="4150658"/>
            <a:ext cx="4282508" cy="25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0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Groups 3-12: Transition Metals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800" dirty="0"/>
          </a:p>
          <a:p>
            <a:pPr lvl="0"/>
            <a:r>
              <a:rPr lang="en-US" sz="2800" dirty="0"/>
              <a:t>Main-block transition metals such as </a:t>
            </a:r>
            <a:r>
              <a:rPr lang="en-US" sz="2800" u="sng" dirty="0">
                <a:solidFill>
                  <a:srgbClr val="FFFF00"/>
                </a:solidFill>
              </a:rPr>
              <a:t>iron</a:t>
            </a:r>
            <a:r>
              <a:rPr lang="en-US" sz="2800" dirty="0"/>
              <a:t> make good building materials.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Main-block transition elements react with other elements and form colorful </a:t>
            </a:r>
            <a:r>
              <a:rPr lang="en-US" sz="2800" u="sng" dirty="0">
                <a:solidFill>
                  <a:srgbClr val="FFFF00"/>
                </a:solidFill>
              </a:rPr>
              <a:t>compounds</a:t>
            </a:r>
            <a:r>
              <a:rPr lang="en-US" sz="2800" dirty="0">
                <a:solidFill>
                  <a:srgbClr val="FFFF00"/>
                </a:solidFill>
              </a:rPr>
              <a:t>, </a:t>
            </a:r>
            <a:r>
              <a:rPr lang="en-US" sz="2800" dirty="0"/>
              <a:t>some of which are used in paints and pigments.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489" y="452718"/>
            <a:ext cx="3443382" cy="20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2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	Most of the mass in your body is composed of </a:t>
            </a:r>
            <a:r>
              <a:rPr lang="en-US" sz="2800" u="sng" dirty="0">
                <a:solidFill>
                  <a:srgbClr val="FFFF00"/>
                </a:solidFill>
              </a:rPr>
              <a:t>four</a:t>
            </a:r>
            <a:r>
              <a:rPr lang="en-US" sz="2800" dirty="0"/>
              <a:t> elements. The most common elements in your body are </a:t>
            </a:r>
            <a:r>
              <a:rPr lang="en-US" sz="2800" u="sng" dirty="0">
                <a:solidFill>
                  <a:srgbClr val="FFFF00"/>
                </a:solidFill>
              </a:rPr>
              <a:t>nonmetals</a:t>
            </a:r>
            <a:r>
              <a:rPr lang="en-US" sz="2800" u="sng" dirty="0"/>
              <a:t>.</a:t>
            </a:r>
            <a:r>
              <a:rPr lang="en-US" sz="2800" dirty="0"/>
              <a:t> A </a:t>
            </a:r>
            <a:r>
              <a:rPr lang="en-US" sz="2800" u="sng" dirty="0">
                <a:solidFill>
                  <a:srgbClr val="FFFF00"/>
                </a:solidFill>
              </a:rPr>
              <a:t>nonmetal</a:t>
            </a:r>
            <a:r>
              <a:rPr lang="en-US" sz="2800" dirty="0"/>
              <a:t> is an element that has no metallic properties.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Many nonmetals are </a:t>
            </a:r>
            <a:r>
              <a:rPr lang="en-US" sz="2800" u="sng" dirty="0">
                <a:solidFill>
                  <a:srgbClr val="FFFF00"/>
                </a:solidFill>
              </a:rPr>
              <a:t>gases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at room temperature.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688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/>
              <a:t>Nonmetals are poor conductors and make great </a:t>
            </a:r>
            <a:r>
              <a:rPr lang="en-US" sz="2800" u="sng" dirty="0">
                <a:solidFill>
                  <a:srgbClr val="FFFF00"/>
                </a:solidFill>
              </a:rPr>
              <a:t>insulators.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Group 14 has only one nonmetal, </a:t>
            </a:r>
            <a:r>
              <a:rPr lang="en-US" sz="2800" u="sng" dirty="0">
                <a:solidFill>
                  <a:srgbClr val="FFFF00"/>
                </a:solidFill>
              </a:rPr>
              <a:t>carbon. 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Group 15 has two nonmetals, </a:t>
            </a:r>
            <a:r>
              <a:rPr lang="en-US" sz="2800" u="sng" dirty="0">
                <a:solidFill>
                  <a:srgbClr val="FFFF00"/>
                </a:solidFill>
              </a:rPr>
              <a:t>nitrogen</a:t>
            </a:r>
            <a:r>
              <a:rPr lang="en-US" sz="2800" dirty="0"/>
              <a:t> (gas) and </a:t>
            </a:r>
            <a:r>
              <a:rPr lang="en-US" sz="2800" u="sng" dirty="0">
                <a:solidFill>
                  <a:srgbClr val="FFFF00"/>
                </a:solidFill>
              </a:rPr>
              <a:t>phosphorous</a:t>
            </a:r>
            <a:r>
              <a:rPr lang="en-US" sz="2800" dirty="0"/>
              <a:t> (solid).</a:t>
            </a:r>
          </a:p>
          <a:p>
            <a:pPr lvl="0"/>
            <a:r>
              <a:rPr lang="en-US" sz="2800" dirty="0"/>
              <a:t>Group 16 has 3 nonmetals, </a:t>
            </a:r>
            <a:r>
              <a:rPr lang="en-US" sz="2800" u="sng" dirty="0">
                <a:solidFill>
                  <a:srgbClr val="FFFF00"/>
                </a:solidFill>
              </a:rPr>
              <a:t>oxygen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(gas),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u="sng" dirty="0">
                <a:solidFill>
                  <a:srgbClr val="FFFF00"/>
                </a:solidFill>
              </a:rPr>
              <a:t>sulfur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(solid), </a:t>
            </a:r>
            <a:r>
              <a:rPr lang="en-US" sz="2800" u="sng" dirty="0">
                <a:solidFill>
                  <a:srgbClr val="FFFF00"/>
                </a:solidFill>
              </a:rPr>
              <a:t>selenium</a:t>
            </a:r>
            <a:r>
              <a:rPr lang="en-US" sz="2800" dirty="0"/>
              <a:t> (solid).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251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Hydrogen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/>
              <a:t>The most common element in the universe is </a:t>
            </a:r>
            <a:r>
              <a:rPr lang="en-US" sz="2800" u="sng" dirty="0">
                <a:solidFill>
                  <a:srgbClr val="FFFF00"/>
                </a:solidFill>
              </a:rPr>
              <a:t>hydrogen</a:t>
            </a:r>
            <a:r>
              <a:rPr lang="en-US" sz="2800" dirty="0">
                <a:solidFill>
                  <a:srgbClr val="FFFF00"/>
                </a:solidFill>
              </a:rPr>
              <a:t>.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Hydrogen is like a nonmetal because it is a </a:t>
            </a:r>
            <a:r>
              <a:rPr lang="en-US" sz="2800" u="sng" dirty="0">
                <a:solidFill>
                  <a:srgbClr val="FFFF00"/>
                </a:solidFill>
              </a:rPr>
              <a:t>gas</a:t>
            </a:r>
            <a:r>
              <a:rPr lang="en-US" sz="2800" dirty="0"/>
              <a:t> at room temperature. </a:t>
            </a:r>
          </a:p>
          <a:p>
            <a:pPr lvl="1"/>
            <a:r>
              <a:rPr lang="en-US" sz="2800" dirty="0"/>
              <a:t>Liquid hydrogen is like a </a:t>
            </a:r>
            <a:r>
              <a:rPr lang="en-US" sz="2800" u="sng" dirty="0">
                <a:solidFill>
                  <a:srgbClr val="FFFF00"/>
                </a:solidFill>
              </a:rPr>
              <a:t>metal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because it conducts electricity well. </a:t>
            </a:r>
          </a:p>
        </p:txBody>
      </p:sp>
    </p:spTree>
    <p:extLst>
      <p:ext uri="{BB962C8B-B14F-4D97-AF65-F5344CB8AC3E}">
        <p14:creationId xmlns:p14="http://schemas.microsoft.com/office/powerpoint/2010/main" val="79122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17: The Halogens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263140"/>
            <a:ext cx="9343708" cy="416052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The elements in group 17 of the periodic table are the </a:t>
            </a:r>
            <a:r>
              <a:rPr lang="en-US" sz="2800" u="sng" dirty="0">
                <a:solidFill>
                  <a:srgbClr val="FFFF00"/>
                </a:solidFill>
              </a:rPr>
              <a:t>halogens</a:t>
            </a:r>
            <a:r>
              <a:rPr lang="en-US" sz="2800" u="sng" dirty="0"/>
              <a:t>.</a:t>
            </a:r>
            <a:endParaRPr lang="en-US" sz="2800" dirty="0"/>
          </a:p>
          <a:p>
            <a:pPr lvl="0"/>
            <a:r>
              <a:rPr lang="en-US" sz="2800" dirty="0"/>
              <a:t>Group 17 elements react with </a:t>
            </a:r>
            <a:r>
              <a:rPr lang="en-US" sz="2800" u="sng" dirty="0">
                <a:solidFill>
                  <a:srgbClr val="FFFF00"/>
                </a:solidFill>
              </a:rPr>
              <a:t>metals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to form salts. </a:t>
            </a:r>
          </a:p>
          <a:p>
            <a:pPr lvl="0"/>
            <a:r>
              <a:rPr lang="en-US" sz="2800" dirty="0"/>
              <a:t>Since halogens react quickly with other elements, they occur naturally only as </a:t>
            </a:r>
            <a:r>
              <a:rPr lang="en-US" sz="2800" u="sng" dirty="0">
                <a:solidFill>
                  <a:srgbClr val="FFFF00"/>
                </a:solidFill>
              </a:rPr>
              <a:t>compounds. 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In general, halogens are </a:t>
            </a:r>
            <a:r>
              <a:rPr lang="en-US" sz="2800" u="sng" dirty="0">
                <a:solidFill>
                  <a:srgbClr val="FFFF00"/>
                </a:solidFill>
              </a:rPr>
              <a:t>less</a:t>
            </a:r>
            <a:r>
              <a:rPr lang="en-US" sz="2800" dirty="0"/>
              <a:t> reactive as you move down the group of the periodic table.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794" y="137160"/>
            <a:ext cx="3518926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18: Noble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elements in group 18 of the periodic table are the </a:t>
            </a:r>
            <a:r>
              <a:rPr lang="en-US" sz="2800" u="sng" dirty="0">
                <a:solidFill>
                  <a:srgbClr val="FFFF00"/>
                </a:solidFill>
              </a:rPr>
              <a:t>noble gases. 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The noble gases include helium, </a:t>
            </a:r>
            <a:r>
              <a:rPr lang="en-US" sz="2800" u="sng" dirty="0">
                <a:solidFill>
                  <a:srgbClr val="FFFF00"/>
                </a:solidFill>
              </a:rPr>
              <a:t>neon</a:t>
            </a:r>
            <a:r>
              <a:rPr lang="en-US" sz="2800" dirty="0">
                <a:solidFill>
                  <a:srgbClr val="FFFF00"/>
                </a:solidFill>
              </a:rPr>
              <a:t>, </a:t>
            </a:r>
            <a:r>
              <a:rPr lang="en-US" sz="2800" dirty="0"/>
              <a:t>argon, krypton, </a:t>
            </a:r>
            <a:r>
              <a:rPr lang="en-US" sz="2800" u="sng" dirty="0">
                <a:solidFill>
                  <a:srgbClr val="FFFF00"/>
                </a:solidFill>
              </a:rPr>
              <a:t>xenon,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u="sng" dirty="0">
                <a:solidFill>
                  <a:srgbClr val="FFFF00"/>
                </a:solidFill>
              </a:rPr>
              <a:t>radon. 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The noble gases react with other elements only under </a:t>
            </a:r>
            <a:r>
              <a:rPr lang="en-US" sz="2800" u="sng" dirty="0">
                <a:solidFill>
                  <a:srgbClr val="FFFF00"/>
                </a:solidFill>
              </a:rPr>
              <a:t>special conditions. </a:t>
            </a:r>
            <a:endParaRPr lang="en-US" sz="2800" dirty="0">
              <a:solidFill>
                <a:srgbClr val="FFFF00"/>
              </a:solidFill>
            </a:endParaRP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710" y="325309"/>
            <a:ext cx="4584310" cy="236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2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Metalloids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	The </a:t>
            </a:r>
            <a:r>
              <a:rPr lang="en-US" sz="2800" u="sng" dirty="0">
                <a:solidFill>
                  <a:srgbClr val="FFFF00"/>
                </a:solidFill>
              </a:rPr>
              <a:t>metalloids</a:t>
            </a:r>
            <a:r>
              <a:rPr lang="en-US" sz="2800" dirty="0"/>
              <a:t> are elements that have physical and chemical properties of metals and nonmetals. </a:t>
            </a:r>
          </a:p>
          <a:p>
            <a:pPr lvl="0"/>
            <a:r>
              <a:rPr lang="en-US" sz="2800" dirty="0"/>
              <a:t>Metalloids include boron, </a:t>
            </a:r>
            <a:r>
              <a:rPr lang="en-US" sz="2800" u="sng" dirty="0">
                <a:solidFill>
                  <a:srgbClr val="FFFF00"/>
                </a:solidFill>
              </a:rPr>
              <a:t>silicon</a:t>
            </a:r>
            <a:r>
              <a:rPr lang="en-US" sz="2800" dirty="0"/>
              <a:t>, germanium, arsenic, </a:t>
            </a:r>
            <a:r>
              <a:rPr lang="en-US" sz="2800" u="sng" dirty="0">
                <a:solidFill>
                  <a:srgbClr val="FFFF00"/>
                </a:solidFill>
              </a:rPr>
              <a:t>antimony,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tellurium, polonium, and </a:t>
            </a:r>
            <a:r>
              <a:rPr lang="en-US" sz="2800" u="sng" dirty="0">
                <a:solidFill>
                  <a:srgbClr val="FFFF00"/>
                </a:solidFill>
              </a:rPr>
              <a:t>astatine.</a:t>
            </a:r>
            <a:endParaRPr lang="en-US" sz="2800" dirty="0">
              <a:solidFill>
                <a:srgbClr val="FFFF00"/>
              </a:solidFill>
            </a:endParaRPr>
          </a:p>
          <a:p>
            <a:pPr lvl="0"/>
            <a:r>
              <a:rPr lang="en-US" sz="2800" dirty="0"/>
              <a:t>At </a:t>
            </a:r>
            <a:r>
              <a:rPr lang="en-US" sz="2800" u="sng" dirty="0">
                <a:solidFill>
                  <a:srgbClr val="FFFF00"/>
                </a:solidFill>
              </a:rPr>
              <a:t>high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temperatures, semiconductors conduct </a:t>
            </a:r>
            <a:r>
              <a:rPr lang="en-US" sz="2800" u="sng" dirty="0">
                <a:solidFill>
                  <a:srgbClr val="FFFF00"/>
                </a:solidFill>
              </a:rPr>
              <a:t>electricity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as well as metals.</a:t>
            </a:r>
          </a:p>
        </p:txBody>
      </p:sp>
    </p:spTree>
    <p:extLst>
      <p:ext uri="{BB962C8B-B14F-4D97-AF65-F5344CB8AC3E}">
        <p14:creationId xmlns:p14="http://schemas.microsoft.com/office/powerpoint/2010/main" val="242356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Metalloids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/>
              <a:t>At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u="sng" dirty="0">
                <a:solidFill>
                  <a:srgbClr val="FFFF00"/>
                </a:solidFill>
              </a:rPr>
              <a:t>low</a:t>
            </a:r>
            <a:r>
              <a:rPr lang="en-US" sz="2800" dirty="0"/>
              <a:t> temperatures, semiconductors do </a:t>
            </a:r>
            <a:r>
              <a:rPr lang="en-US" sz="2800" u="sng" dirty="0">
                <a:solidFill>
                  <a:srgbClr val="FFFF00"/>
                </a:solidFill>
              </a:rPr>
              <a:t>not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conduct electricity well. </a:t>
            </a:r>
          </a:p>
          <a:p>
            <a:pPr lvl="0"/>
            <a:r>
              <a:rPr lang="en-US" sz="2800" u="sng" dirty="0">
                <a:solidFill>
                  <a:srgbClr val="FFFF00"/>
                </a:solidFill>
              </a:rPr>
              <a:t>Semiconductors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are useful in computers, </a:t>
            </a:r>
            <a:r>
              <a:rPr lang="en-US" sz="2800" u="sng" dirty="0">
                <a:solidFill>
                  <a:srgbClr val="FFFF00"/>
                </a:solidFill>
              </a:rPr>
              <a:t>televisions,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and other electronic devices. </a:t>
            </a:r>
          </a:p>
          <a:p>
            <a:pPr lvl="0"/>
            <a:r>
              <a:rPr lang="en-US" sz="2800" dirty="0"/>
              <a:t>The main metalloids used in microchips are </a:t>
            </a:r>
            <a:r>
              <a:rPr lang="en-US" sz="2800" u="sng" dirty="0">
                <a:solidFill>
                  <a:srgbClr val="FFFF00"/>
                </a:solidFill>
              </a:rPr>
              <a:t>silicon</a:t>
            </a:r>
            <a:r>
              <a:rPr lang="en-US" sz="2800" dirty="0"/>
              <a:t> and germanium.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270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Add These Notes to our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Pg</a:t>
            </a:r>
            <a:r>
              <a:rPr lang="en-US" sz="2800" dirty="0"/>
              <a:t> 33 – “Periodic Table Basics”</a:t>
            </a:r>
          </a:p>
          <a:p>
            <a:pPr lvl="1"/>
            <a:r>
              <a:rPr lang="en-US" sz="2600" dirty="0"/>
              <a:t>Glue the first page of today’s notes on this page</a:t>
            </a:r>
          </a:p>
        </p:txBody>
      </p:sp>
    </p:spTree>
    <p:extLst>
      <p:ext uri="{BB962C8B-B14F-4D97-AF65-F5344CB8AC3E}">
        <p14:creationId xmlns:p14="http://schemas.microsoft.com/office/powerpoint/2010/main" val="4193680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Quiz #15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Grab an index card and a Periodic Table mat!</a:t>
            </a:r>
          </a:p>
          <a:p>
            <a:r>
              <a:rPr lang="en-US" sz="2800" dirty="0"/>
              <a:t>Write the following:</a:t>
            </a:r>
          </a:p>
          <a:p>
            <a:pPr lvl="1"/>
            <a:r>
              <a:rPr lang="en-US" sz="2600" dirty="0"/>
              <a:t>Full Name</a:t>
            </a:r>
          </a:p>
          <a:p>
            <a:pPr lvl="1"/>
            <a:r>
              <a:rPr lang="en-US" sz="2600" dirty="0"/>
              <a:t>Date</a:t>
            </a:r>
          </a:p>
          <a:p>
            <a:pPr lvl="1"/>
            <a:r>
              <a:rPr lang="en-US" sz="2600" dirty="0"/>
              <a:t>Class Period</a:t>
            </a:r>
          </a:p>
          <a:p>
            <a:pPr lvl="1"/>
            <a:r>
              <a:rPr lang="en-US" sz="2600" dirty="0"/>
              <a:t>Exit Quiz #11</a:t>
            </a:r>
          </a:p>
          <a:p>
            <a:r>
              <a:rPr lang="en-US" sz="2800" dirty="0"/>
              <a:t>Number the card from 1 to 6</a:t>
            </a:r>
          </a:p>
        </p:txBody>
      </p:sp>
    </p:spTree>
    <p:extLst>
      <p:ext uri="{BB962C8B-B14F-4D97-AF65-F5344CB8AC3E}">
        <p14:creationId xmlns:p14="http://schemas.microsoft.com/office/powerpoint/2010/main" val="2145804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Quiz #15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260" y="2052918"/>
            <a:ext cx="9989820" cy="4195481"/>
          </a:xfrm>
        </p:spPr>
        <p:txBody>
          <a:bodyPr>
            <a:normAutofit/>
          </a:bodyPr>
          <a:lstStyle/>
          <a:p>
            <a:r>
              <a:rPr lang="en-US" sz="3600" dirty="0"/>
              <a:t>Grab your </a:t>
            </a:r>
            <a:r>
              <a:rPr lang="en-US" sz="3600" dirty="0" err="1"/>
              <a:t>Plicker</a:t>
            </a:r>
            <a:r>
              <a:rPr lang="en-US" sz="3600" dirty="0"/>
              <a:t> sheet or use the one on the back of your </a:t>
            </a:r>
            <a:r>
              <a:rPr lang="en-US" sz="3600"/>
              <a:t>notebook!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Hold your </a:t>
            </a:r>
            <a:r>
              <a:rPr lang="en-US" sz="3600" dirty="0" err="1"/>
              <a:t>Plicker</a:t>
            </a:r>
            <a:r>
              <a:rPr lang="en-US" sz="3600" dirty="0"/>
              <a:t> up to show your answer at the top of the sheet!</a:t>
            </a:r>
          </a:p>
        </p:txBody>
      </p:sp>
    </p:spTree>
    <p:extLst>
      <p:ext uri="{BB962C8B-B14F-4D97-AF65-F5344CB8AC3E}">
        <p14:creationId xmlns:p14="http://schemas.microsoft.com/office/powerpoint/2010/main" val="3029072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Quiz #11      (Use page 32)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030058"/>
            <a:ext cx="9342727" cy="45079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What group (number) are the following elements located in?</a:t>
            </a:r>
          </a:p>
          <a:p>
            <a:pPr marL="0" indent="0">
              <a:buNone/>
            </a:pPr>
            <a:r>
              <a:rPr lang="en-US" sz="2800" dirty="0"/>
              <a:t>1. Iodine _______________</a:t>
            </a:r>
          </a:p>
          <a:p>
            <a:pPr marL="0" indent="0">
              <a:buNone/>
            </a:pPr>
            <a:r>
              <a:rPr lang="en-US" sz="2800" dirty="0"/>
              <a:t>2. Ca __________________</a:t>
            </a:r>
          </a:p>
          <a:p>
            <a:pPr marL="0" indent="0">
              <a:buNone/>
            </a:pPr>
            <a:r>
              <a:rPr lang="en-US" sz="2800" dirty="0"/>
              <a:t>3. </a:t>
            </a:r>
            <a:r>
              <a:rPr lang="en-US" sz="2800" dirty="0" err="1"/>
              <a:t>Rb</a:t>
            </a:r>
            <a:r>
              <a:rPr lang="en-US" sz="2800"/>
              <a:t> ___________________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4. Name 1 metal.</a:t>
            </a:r>
          </a:p>
          <a:p>
            <a:pPr marL="0" indent="0">
              <a:buNone/>
            </a:pPr>
            <a:r>
              <a:rPr lang="en-US" sz="2800" dirty="0"/>
              <a:t>5. Name 1 nonmetal</a:t>
            </a:r>
          </a:p>
          <a:p>
            <a:pPr marL="0" indent="0">
              <a:buNone/>
            </a:pPr>
            <a:r>
              <a:rPr lang="en-US" sz="2800" dirty="0"/>
              <a:t>6. Name 1 metalloid</a:t>
            </a:r>
          </a:p>
        </p:txBody>
      </p:sp>
    </p:spTree>
    <p:extLst>
      <p:ext uri="{BB962C8B-B14F-4D97-AF65-F5344CB8AC3E}">
        <p14:creationId xmlns:p14="http://schemas.microsoft.com/office/powerpoint/2010/main" val="1533618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779</TotalTime>
  <Words>1297</Words>
  <Application>Microsoft Office PowerPoint</Application>
  <PresentationFormat>Widescreen</PresentationFormat>
  <Paragraphs>153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Ion</vt:lpstr>
      <vt:lpstr>Periodic Table Basics</vt:lpstr>
      <vt:lpstr>Greetings and Salutations</vt:lpstr>
      <vt:lpstr>Let’s Add Some Stuff to Our Notebooks</vt:lpstr>
      <vt:lpstr>30 Common Elements worksheet</vt:lpstr>
      <vt:lpstr>What happened with the Unit 3 Test?</vt:lpstr>
      <vt:lpstr>Element Impact Project</vt:lpstr>
      <vt:lpstr>Mastery Objective</vt:lpstr>
      <vt:lpstr>PowerPoint Presentation</vt:lpstr>
      <vt:lpstr>What is the Periodic Table?</vt:lpstr>
      <vt:lpstr>Developing the Periodic Table</vt:lpstr>
      <vt:lpstr>Element Key</vt:lpstr>
      <vt:lpstr>The Current Periodic Table</vt:lpstr>
      <vt:lpstr>The Current Periodic Table:  Metals, Nonmetals, and Metalloids</vt:lpstr>
      <vt:lpstr>The Current Periodic Table:  </vt:lpstr>
      <vt:lpstr>Metals, Nonmetals, and Metalloids</vt:lpstr>
      <vt:lpstr>Metals</vt:lpstr>
      <vt:lpstr>Metals</vt:lpstr>
      <vt:lpstr>Group 1: Alkali Metals</vt:lpstr>
      <vt:lpstr>Group 2: Alkali Earth Metals</vt:lpstr>
      <vt:lpstr>Groups 3 – 12: Transition Metals</vt:lpstr>
      <vt:lpstr>Groups 3-12: Transition Metals </vt:lpstr>
      <vt:lpstr>Nonmetals</vt:lpstr>
      <vt:lpstr>Nonmetals</vt:lpstr>
      <vt:lpstr>Hydrogen</vt:lpstr>
      <vt:lpstr>Group 17: The Halogens</vt:lpstr>
      <vt:lpstr>Group 18: Noble Gases</vt:lpstr>
      <vt:lpstr>Metalloids</vt:lpstr>
      <vt:lpstr>Metalloids</vt:lpstr>
      <vt:lpstr>Let’s Add These Notes to our Book</vt:lpstr>
      <vt:lpstr>Exit Quiz #15 Preparation</vt:lpstr>
      <vt:lpstr>Exit Quiz #15</vt:lpstr>
      <vt:lpstr>Exit Quiz #11      (Use page 32)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Periodic Table Basics</dc:title>
  <dc:creator>Andrea Bryant</dc:creator>
  <cp:lastModifiedBy>Andrea Bryant</cp:lastModifiedBy>
  <cp:revision>40</cp:revision>
  <dcterms:created xsi:type="dcterms:W3CDTF">2015-11-19T20:04:04Z</dcterms:created>
  <dcterms:modified xsi:type="dcterms:W3CDTF">2016-11-14T17:33:29Z</dcterms:modified>
</cp:coreProperties>
</file>